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1" r:id="rId6"/>
    <p:sldId id="262" r:id="rId7"/>
    <p:sldId id="263" r:id="rId8"/>
    <p:sldId id="260" r:id="rId9"/>
    <p:sldId id="259" r:id="rId10"/>
    <p:sldId id="267" r:id="rId11"/>
    <p:sldId id="264" r:id="rId12"/>
    <p:sldId id="265"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0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76" autoAdjust="0"/>
  </p:normalViewPr>
  <p:slideViewPr>
    <p:cSldViewPr snapToGrid="0">
      <p:cViewPr varScale="1">
        <p:scale>
          <a:sx n="78" d="100"/>
          <a:sy n="7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BB46D1-7F2A-6612-0AAD-95196B877B9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0EFDB80C-3D90-0EBA-D6B4-96A581E424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1A3A6AB2-3BBF-26B0-3C8A-E1F058ADDF4E}"/>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3A9FCB50-0BD7-9F77-53F3-4C2A31A08C1B}"/>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8E6F7533-483E-0068-9977-638168048279}"/>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28989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A2371A-4E3F-0FE0-932C-A1CAD92A8FC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3B418000-C535-124D-8C34-1E5A98F2407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ED380AD0-9F51-C1C4-FFD8-7DB0860B99AF}"/>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6E442090-A587-57B8-F4F3-1F877E4360E4}"/>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5354886-D151-93DA-E227-14828C39514E}"/>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314476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184B57D-1EFF-25BC-F947-BC20529F99E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4CA913FC-C2CA-EA78-211E-8889D9E99BD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7E08070-628F-6194-3252-A0EAC0F6A3C3}"/>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D8814FD3-67AA-AB40-B379-A0EF705B0BC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F8257F66-E94E-3D3B-1E63-C0B894DED896}"/>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333029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0EEE7E-A956-3338-15B8-980820D37A7F}"/>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3E9AF00C-62CD-F4CD-128B-A261AA63900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A384DB4F-E250-4583-C261-FA73A53D9BAB}"/>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A945D15E-6F4A-50B6-219D-7ACA3A2EAC99}"/>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31C4170D-4E4F-ED28-2AD1-40312385C94A}"/>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391992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208CCE-8575-62F8-FA92-1E33C3F43D7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07854590-FC63-877B-6EEA-1637977BB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CC4C491-0B39-1BCF-2238-4F56EE09A818}"/>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98267388-DF9D-DF53-A0F0-891E79D2C5BF}"/>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5C59BCD9-6EE9-165E-BC30-989377311CE0}"/>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65259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5A4EAA-3499-6C09-22EC-07D209EEB3BB}"/>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9A714FBC-16D2-F2AA-7054-B8DCA5B1D7F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D316256E-744E-1246-74EA-AC3CE5D2641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67B0FB87-59FD-553B-119E-528112B5C96D}"/>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6" name="Segnaposto piè di pagina 5">
            <a:extLst>
              <a:ext uri="{FF2B5EF4-FFF2-40B4-BE49-F238E27FC236}">
                <a16:creationId xmlns:a16="http://schemas.microsoft.com/office/drawing/2014/main" id="{9F7D35C9-6E1C-FB1C-A560-625DE35CAC0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F6189A21-3040-3E88-7661-0230C5497C2B}"/>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45663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67F0DC-4FA5-5368-70BC-814FE45AF73D}"/>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95EA0875-F64A-94FB-5BCF-AD20C20126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EB295E6-BF69-ED6B-8759-16B3A4766EA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D9E4D3CF-8E37-CBF5-9250-7611C0A38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BF94CE2-01E8-5059-F794-A0C10F84C21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C00B0BF1-3EFC-7FA5-AA44-381E6630C3BE}"/>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8" name="Segnaposto piè di pagina 7">
            <a:extLst>
              <a:ext uri="{FF2B5EF4-FFF2-40B4-BE49-F238E27FC236}">
                <a16:creationId xmlns:a16="http://schemas.microsoft.com/office/drawing/2014/main" id="{261A676A-BD90-5AF0-F3D7-36B64897D0F3}"/>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AC86A8B1-EA51-B99B-F150-6564047A5AA7}"/>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282808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30A7C3-C926-5C64-39DF-8DFA80B86615}"/>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029460A4-0B16-A371-2962-30E0283B028E}"/>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4" name="Segnaposto piè di pagina 3">
            <a:extLst>
              <a:ext uri="{FF2B5EF4-FFF2-40B4-BE49-F238E27FC236}">
                <a16:creationId xmlns:a16="http://schemas.microsoft.com/office/drawing/2014/main" id="{C8A33CFE-E5F8-8229-5C32-88131FA845E5}"/>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198FD316-C35E-8B4C-8CA2-5F269E268818}"/>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23206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329F52A-97A6-D002-23EA-46CA6DDB49A9}"/>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3" name="Segnaposto piè di pagina 2">
            <a:extLst>
              <a:ext uri="{FF2B5EF4-FFF2-40B4-BE49-F238E27FC236}">
                <a16:creationId xmlns:a16="http://schemas.microsoft.com/office/drawing/2014/main" id="{FD1BAF96-3404-7DB9-041E-10E0C7C13874}"/>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F660F28C-8F76-0B38-ABCC-C44AF7A79426}"/>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26671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3EA45-1919-3455-DAD3-472E7F68595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5EE71E3F-AAFA-63D7-CAFC-5B0EBEDCAC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C5778F0E-A1EC-3476-7FC2-32B47342E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FBBCC67-66AA-F01F-099B-1503202554A0}"/>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6" name="Segnaposto piè di pagina 5">
            <a:extLst>
              <a:ext uri="{FF2B5EF4-FFF2-40B4-BE49-F238E27FC236}">
                <a16:creationId xmlns:a16="http://schemas.microsoft.com/office/drawing/2014/main" id="{1550F177-31DB-DDFA-9EAA-949CBC49467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81AF5AF1-D55D-E9A6-1408-024C43945D05}"/>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323647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51B9A7-73EF-67C4-A6CB-0D4F9A2C3BC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9E07F4C7-AA9E-E7EE-87DF-DA77A765CA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FA0B75CE-6464-53E5-3B49-81C9471B3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048FE9-44E9-24FD-125F-D1AA2A2371AA}"/>
              </a:ext>
            </a:extLst>
          </p:cNvPr>
          <p:cNvSpPr>
            <a:spLocks noGrp="1"/>
          </p:cNvSpPr>
          <p:nvPr>
            <p:ph type="dt" sz="half" idx="10"/>
          </p:nvPr>
        </p:nvSpPr>
        <p:spPr/>
        <p:txBody>
          <a:bodyPr/>
          <a:lstStyle/>
          <a:p>
            <a:fld id="{406455B9-3998-4609-832B-04785C064E84}" type="datetimeFigureOut">
              <a:rPr lang="en-GB" smtClean="0"/>
              <a:t>30/06/2023</a:t>
            </a:fld>
            <a:endParaRPr lang="en-GB"/>
          </a:p>
        </p:txBody>
      </p:sp>
      <p:sp>
        <p:nvSpPr>
          <p:cNvPr id="6" name="Segnaposto piè di pagina 5">
            <a:extLst>
              <a:ext uri="{FF2B5EF4-FFF2-40B4-BE49-F238E27FC236}">
                <a16:creationId xmlns:a16="http://schemas.microsoft.com/office/drawing/2014/main" id="{0F072985-CEFE-BA5C-40B9-8E17FB5513C1}"/>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9744CB94-8370-378B-F959-D3927CB67402}"/>
              </a:ext>
            </a:extLst>
          </p:cNvPr>
          <p:cNvSpPr>
            <a:spLocks noGrp="1"/>
          </p:cNvSpPr>
          <p:nvPr>
            <p:ph type="sldNum" sz="quarter" idx="12"/>
          </p:nvPr>
        </p:nvSpPr>
        <p:spPr/>
        <p:txBody>
          <a:bodyPr/>
          <a:lstStyle/>
          <a:p>
            <a:fld id="{388D17BC-01A5-4533-8644-772B4B65602F}" type="slidenum">
              <a:rPr lang="en-GB" smtClean="0"/>
              <a:t>‹N›</a:t>
            </a:fld>
            <a:endParaRPr lang="en-GB"/>
          </a:p>
        </p:txBody>
      </p:sp>
    </p:spTree>
    <p:extLst>
      <p:ext uri="{BB962C8B-B14F-4D97-AF65-F5344CB8AC3E}">
        <p14:creationId xmlns:p14="http://schemas.microsoft.com/office/powerpoint/2010/main" val="289248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919D9DA-42DD-87C6-809A-373A880C7B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629FC0E8-B87B-D5BE-D54F-823DE4AFFE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429C7AF6-82F3-7111-82A1-B6EE0AF75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455B9-3998-4609-832B-04785C064E84}" type="datetimeFigureOut">
              <a:rPr lang="en-GB" smtClean="0"/>
              <a:t>30/06/2023</a:t>
            </a:fld>
            <a:endParaRPr lang="en-GB"/>
          </a:p>
        </p:txBody>
      </p:sp>
      <p:sp>
        <p:nvSpPr>
          <p:cNvPr id="5" name="Segnaposto piè di pagina 4">
            <a:extLst>
              <a:ext uri="{FF2B5EF4-FFF2-40B4-BE49-F238E27FC236}">
                <a16:creationId xmlns:a16="http://schemas.microsoft.com/office/drawing/2014/main" id="{70DED946-28C5-3C63-DCA1-164960882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22113323-D44B-E3F7-F0F5-8DBA4D87D3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D17BC-01A5-4533-8644-772B4B65602F}" type="slidenum">
              <a:rPr lang="en-GB" smtClean="0"/>
              <a:t>‹N›</a:t>
            </a:fld>
            <a:endParaRPr lang="en-GB"/>
          </a:p>
        </p:txBody>
      </p:sp>
    </p:spTree>
    <p:extLst>
      <p:ext uri="{BB962C8B-B14F-4D97-AF65-F5344CB8AC3E}">
        <p14:creationId xmlns:p14="http://schemas.microsoft.com/office/powerpoint/2010/main" val="2436201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A2340183-BABA-41CA-D1E2-388DE3A3730A}"/>
              </a:ext>
            </a:extLst>
          </p:cNvPr>
          <p:cNvSpPr txBox="1"/>
          <p:nvPr/>
        </p:nvSpPr>
        <p:spPr>
          <a:xfrm>
            <a:off x="0" y="2156368"/>
            <a:ext cx="12192000" cy="1754326"/>
          </a:xfrm>
          <a:prstGeom prst="rect">
            <a:avLst/>
          </a:prstGeom>
          <a:noFill/>
        </p:spPr>
        <p:txBody>
          <a:bodyPr wrap="square" rtlCol="0">
            <a:spAutoFit/>
          </a:bodyPr>
          <a:lstStyle/>
          <a:p>
            <a:pPr algn="ctr"/>
            <a:r>
              <a:rPr lang="en-US" sz="3600" dirty="0">
                <a:solidFill>
                  <a:schemeClr val="bg1"/>
                </a:solidFill>
              </a:rPr>
              <a:t>ENVIRONMENTAL AND SOCIAL IMPACT ASSESSMENTS</a:t>
            </a:r>
          </a:p>
          <a:p>
            <a:pPr algn="ctr"/>
            <a:r>
              <a:rPr lang="en-US" sz="3600" dirty="0">
                <a:solidFill>
                  <a:schemeClr val="bg1"/>
                </a:solidFill>
              </a:rPr>
              <a:t>AS PREVENTIVE TOOLS</a:t>
            </a:r>
          </a:p>
          <a:p>
            <a:pPr algn="ctr"/>
            <a:r>
              <a:rPr lang="en-US" sz="3600" dirty="0">
                <a:solidFill>
                  <a:schemeClr val="bg1"/>
                </a:solidFill>
              </a:rPr>
              <a:t>IN INTERNATIONAL INVESTMENT LAW</a:t>
            </a:r>
            <a:endParaRPr lang="en-GB" sz="3600" dirty="0">
              <a:solidFill>
                <a:schemeClr val="bg1"/>
              </a:solidFill>
            </a:endParaRPr>
          </a:p>
        </p:txBody>
      </p:sp>
      <p:sp>
        <p:nvSpPr>
          <p:cNvPr id="6" name="CasellaDiTesto 5">
            <a:extLst>
              <a:ext uri="{FF2B5EF4-FFF2-40B4-BE49-F238E27FC236}">
                <a16:creationId xmlns:a16="http://schemas.microsoft.com/office/drawing/2014/main" id="{5B78AF7B-90B4-9877-9346-EC2931DA3F15}"/>
              </a:ext>
            </a:extLst>
          </p:cNvPr>
          <p:cNvSpPr txBox="1"/>
          <p:nvPr/>
        </p:nvSpPr>
        <p:spPr>
          <a:xfrm>
            <a:off x="7890934" y="5657671"/>
            <a:ext cx="4301066" cy="1200329"/>
          </a:xfrm>
          <a:prstGeom prst="rect">
            <a:avLst/>
          </a:prstGeom>
          <a:noFill/>
        </p:spPr>
        <p:txBody>
          <a:bodyPr wrap="square" rtlCol="0">
            <a:spAutoFit/>
          </a:bodyPr>
          <a:lstStyle/>
          <a:p>
            <a:r>
              <a:rPr lang="en-GB" dirty="0">
                <a:solidFill>
                  <a:schemeClr val="bg1"/>
                </a:solidFill>
              </a:rPr>
              <a:t>Mirko Camanna</a:t>
            </a:r>
          </a:p>
          <a:p>
            <a:r>
              <a:rPr lang="en-GB" dirty="0">
                <a:solidFill>
                  <a:schemeClr val="bg1"/>
                </a:solidFill>
              </a:rPr>
              <a:t>University of Pavia</a:t>
            </a:r>
          </a:p>
          <a:p>
            <a:r>
              <a:rPr lang="en-GB" dirty="0">
                <a:solidFill>
                  <a:schemeClr val="bg1"/>
                </a:solidFill>
              </a:rPr>
              <a:t>Ph.D. Candidate in International and EU Law</a:t>
            </a:r>
            <a:br>
              <a:rPr lang="en-GB" dirty="0">
                <a:solidFill>
                  <a:schemeClr val="bg1"/>
                </a:solidFill>
              </a:rPr>
            </a:br>
            <a:r>
              <a:rPr lang="en-GB" dirty="0">
                <a:solidFill>
                  <a:schemeClr val="bg1"/>
                </a:solidFill>
              </a:rPr>
              <a:t>mirko.camanna01@universitadipavia.it</a:t>
            </a:r>
          </a:p>
        </p:txBody>
      </p:sp>
      <p:sp>
        <p:nvSpPr>
          <p:cNvPr id="8" name="CasellaDiTesto 7">
            <a:extLst>
              <a:ext uri="{FF2B5EF4-FFF2-40B4-BE49-F238E27FC236}">
                <a16:creationId xmlns:a16="http://schemas.microsoft.com/office/drawing/2014/main" id="{47F8D503-CE57-1481-8C1A-1F4ED0AC3C53}"/>
              </a:ext>
            </a:extLst>
          </p:cNvPr>
          <p:cNvSpPr txBox="1"/>
          <p:nvPr/>
        </p:nvSpPr>
        <p:spPr>
          <a:xfrm>
            <a:off x="0" y="-24493"/>
            <a:ext cx="12192000" cy="646331"/>
          </a:xfrm>
          <a:prstGeom prst="rect">
            <a:avLst/>
          </a:prstGeom>
          <a:solidFill>
            <a:schemeClr val="accent1">
              <a:lumMod val="50000"/>
            </a:schemeClr>
          </a:solidFill>
          <a:ln>
            <a:solidFill>
              <a:schemeClr val="tx1"/>
            </a:solidFill>
          </a:ln>
        </p:spPr>
        <p:txBody>
          <a:bodyPr wrap="square">
            <a:spAutoFit/>
          </a:bodyPr>
          <a:lstStyle/>
          <a:p>
            <a:pPr algn="ctr"/>
            <a:r>
              <a:rPr lang="en-US" sz="1200" dirty="0" err="1">
                <a:solidFill>
                  <a:schemeClr val="bg1"/>
                </a:solidFill>
              </a:rPr>
              <a:t>ImprovEUorGlobe</a:t>
            </a:r>
            <a:r>
              <a:rPr lang="en-US" sz="1200" dirty="0">
                <a:solidFill>
                  <a:schemeClr val="bg1"/>
                </a:solidFill>
              </a:rPr>
              <a:t> International Workshop</a:t>
            </a:r>
          </a:p>
          <a:p>
            <a:pPr algn="ctr"/>
            <a:r>
              <a:rPr lang="en-US" sz="1200" dirty="0">
                <a:solidFill>
                  <a:schemeClr val="bg1"/>
                </a:solidFill>
              </a:rPr>
              <a:t>The UN 2030 Agenda in the EU Trade Policy: Improving Global Governance for a Sustainable New World</a:t>
            </a:r>
          </a:p>
          <a:p>
            <a:pPr algn="ctr"/>
            <a:r>
              <a:rPr lang="en-US" sz="1200" dirty="0">
                <a:solidFill>
                  <a:schemeClr val="bg1"/>
                </a:solidFill>
              </a:rPr>
              <a:t>Bologna, 3-4 July 2023</a:t>
            </a:r>
            <a:endParaRPr lang="en-GB" sz="1200" dirty="0">
              <a:solidFill>
                <a:schemeClr val="bg1"/>
              </a:solidFill>
            </a:endParaRPr>
          </a:p>
        </p:txBody>
      </p:sp>
      <p:pic>
        <p:nvPicPr>
          <p:cNvPr id="12" name="Immagine 11" descr="Immagine che contiene nero, oscurità&#10;&#10;Descrizione generata automaticamente">
            <a:extLst>
              <a:ext uri="{FF2B5EF4-FFF2-40B4-BE49-F238E27FC236}">
                <a16:creationId xmlns:a16="http://schemas.microsoft.com/office/drawing/2014/main" id="{D034BE2C-AA51-DBDF-B7C4-68E55B699E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6484"/>
            <a:ext cx="1339017" cy="979714"/>
          </a:xfrm>
          <a:prstGeom prst="rect">
            <a:avLst/>
          </a:prstGeom>
        </p:spPr>
      </p:pic>
      <p:sp>
        <p:nvSpPr>
          <p:cNvPr id="2" name="CasellaDiTesto 1">
            <a:extLst>
              <a:ext uri="{FF2B5EF4-FFF2-40B4-BE49-F238E27FC236}">
                <a16:creationId xmlns:a16="http://schemas.microsoft.com/office/drawing/2014/main" id="{42113E8F-C519-7BA6-6C90-C175BD253C62}"/>
              </a:ext>
            </a:extLst>
          </p:cNvPr>
          <p:cNvSpPr txBox="1"/>
          <p:nvPr/>
        </p:nvSpPr>
        <p:spPr>
          <a:xfrm>
            <a:off x="171148" y="3910694"/>
            <a:ext cx="12192000" cy="400110"/>
          </a:xfrm>
          <a:prstGeom prst="rect">
            <a:avLst/>
          </a:prstGeom>
          <a:noFill/>
        </p:spPr>
        <p:txBody>
          <a:bodyPr wrap="square" rtlCol="0">
            <a:spAutoFit/>
          </a:bodyPr>
          <a:lstStyle/>
          <a:p>
            <a:pPr algn="ctr"/>
            <a:r>
              <a:rPr lang="en-US" sz="2000" i="1" dirty="0">
                <a:solidFill>
                  <a:schemeClr val="bg1"/>
                </a:solidFill>
              </a:rPr>
              <a:t>Better safe than… arbitrate?</a:t>
            </a:r>
            <a:endParaRPr lang="en-GB" sz="2000" i="1" dirty="0">
              <a:solidFill>
                <a:schemeClr val="bg1"/>
              </a:solidFill>
            </a:endParaRPr>
          </a:p>
        </p:txBody>
      </p:sp>
    </p:spTree>
    <p:extLst>
      <p:ext uri="{BB962C8B-B14F-4D97-AF65-F5344CB8AC3E}">
        <p14:creationId xmlns:p14="http://schemas.microsoft.com/office/powerpoint/2010/main" val="2613324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THE EU PERSPECTIVE</a:t>
            </a:r>
          </a:p>
        </p:txBody>
      </p:sp>
      <p:sp>
        <p:nvSpPr>
          <p:cNvPr id="3" name="CasellaDiTesto 2">
            <a:extLst>
              <a:ext uri="{FF2B5EF4-FFF2-40B4-BE49-F238E27FC236}">
                <a16:creationId xmlns:a16="http://schemas.microsoft.com/office/drawing/2014/main" id="{4DA9D196-4754-8949-3846-B3B1B743E149}"/>
              </a:ext>
            </a:extLst>
          </p:cNvPr>
          <p:cNvSpPr txBox="1"/>
          <p:nvPr/>
        </p:nvSpPr>
        <p:spPr>
          <a:xfrm>
            <a:off x="0" y="1540155"/>
            <a:ext cx="12025993" cy="967957"/>
          </a:xfrm>
          <a:prstGeom prst="rect">
            <a:avLst/>
          </a:prstGeom>
          <a:noFill/>
        </p:spPr>
        <p:txBody>
          <a:bodyPr wrap="square">
            <a:spAutoFit/>
          </a:bodyPr>
          <a:lstStyle/>
          <a:p>
            <a:pPr marL="324000" lvl="0" indent="-342900" algn="just">
              <a:lnSpc>
                <a:spcPct val="150000"/>
              </a:lnSpc>
              <a:spcBef>
                <a:spcPts val="600"/>
              </a:spcBef>
              <a:spcAft>
                <a:spcPts val="600"/>
              </a:spcAft>
              <a:buFont typeface="Arial" panose="020B0604020202020204" pitchFamily="34" charset="0"/>
              <a:buChar char="•"/>
            </a:pPr>
            <a:r>
              <a:rPr lang="en-US" sz="2000" kern="100" dirty="0">
                <a:solidFill>
                  <a:srgbClr val="002060"/>
                </a:solidFill>
                <a:effectLst/>
                <a:ea typeface="Calibri" panose="020F0502020204030204" pitchFamily="34" charset="0"/>
              </a:rPr>
              <a:t>Internal perspective </a:t>
            </a:r>
            <a:r>
              <a:rPr lang="en-US" sz="2000" kern="100" dirty="0">
                <a:solidFill>
                  <a:srgbClr val="002060"/>
                </a:solidFill>
                <a:effectLst/>
                <a:ea typeface="Calibri" panose="020F0502020204030204" pitchFamily="34" charset="0"/>
                <a:sym typeface="Wingdings" panose="05000000000000000000" pitchFamily="2" charset="2"/>
              </a:rPr>
              <a:t> Regulation </a:t>
            </a:r>
            <a:r>
              <a:rPr lang="en-US" sz="2000" b="1" kern="100" dirty="0">
                <a:solidFill>
                  <a:srgbClr val="002060"/>
                </a:solidFill>
                <a:effectLst/>
                <a:ea typeface="Calibri" panose="020F0502020204030204" pitchFamily="34" charset="0"/>
                <a:sym typeface="Wingdings" panose="05000000000000000000" pitchFamily="2" charset="2"/>
              </a:rPr>
              <a:t>rather advanced </a:t>
            </a:r>
            <a:r>
              <a:rPr lang="en-US" sz="2000" kern="100" dirty="0">
                <a:solidFill>
                  <a:srgbClr val="002060"/>
                </a:solidFill>
                <a:effectLst/>
                <a:ea typeface="Calibri" panose="020F0502020204030204" pitchFamily="34" charset="0"/>
                <a:sym typeface="Wingdings" panose="05000000000000000000" pitchFamily="2" charset="2"/>
              </a:rPr>
              <a:t>in favor of the ESIAs (e.g. Directive 2011/92/EU; Directive 2001/42/EC). </a:t>
            </a:r>
            <a:endParaRPr lang="it-IT" kern="100" dirty="0">
              <a:solidFill>
                <a:srgbClr val="002060"/>
              </a:solidFill>
              <a:effectLst/>
              <a:ea typeface="Calibri" panose="020F0502020204030204" pitchFamily="34" charset="0"/>
            </a:endParaRPr>
          </a:p>
        </p:txBody>
      </p:sp>
      <p:sp>
        <p:nvSpPr>
          <p:cNvPr id="4" name="CasellaDiTesto 3">
            <a:extLst>
              <a:ext uri="{FF2B5EF4-FFF2-40B4-BE49-F238E27FC236}">
                <a16:creationId xmlns:a16="http://schemas.microsoft.com/office/drawing/2014/main" id="{1051B2FE-A943-60B3-6B4A-A7C30BF309AB}"/>
              </a:ext>
            </a:extLst>
          </p:cNvPr>
          <p:cNvSpPr txBox="1"/>
          <p:nvPr/>
        </p:nvSpPr>
        <p:spPr>
          <a:xfrm>
            <a:off x="83003" y="2634074"/>
            <a:ext cx="12025993" cy="504305"/>
          </a:xfrm>
          <a:prstGeom prst="rect">
            <a:avLst/>
          </a:prstGeom>
          <a:noFill/>
        </p:spPr>
        <p:txBody>
          <a:bodyPr wrap="square">
            <a:spAutoFit/>
          </a:bodyPr>
          <a:lstStyle/>
          <a:p>
            <a:pPr marL="324000" lvl="0" indent="-342900" algn="just">
              <a:lnSpc>
                <a:spcPct val="150000"/>
              </a:lnSpc>
              <a:spcBef>
                <a:spcPts val="600"/>
              </a:spcBef>
              <a:spcAft>
                <a:spcPts val="600"/>
              </a:spcAft>
              <a:buFont typeface="Arial" panose="020B0604020202020204" pitchFamily="34" charset="0"/>
              <a:buChar char="•"/>
            </a:pPr>
            <a:r>
              <a:rPr lang="en-US" sz="2000" kern="100" dirty="0">
                <a:solidFill>
                  <a:srgbClr val="002060"/>
                </a:solidFill>
                <a:effectLst/>
                <a:ea typeface="Calibri" panose="020F0502020204030204" pitchFamily="34" charset="0"/>
              </a:rPr>
              <a:t>External perspective </a:t>
            </a:r>
            <a:r>
              <a:rPr lang="en-US" sz="2000" kern="100" dirty="0">
                <a:solidFill>
                  <a:srgbClr val="002060"/>
                </a:solidFill>
                <a:effectLst/>
                <a:ea typeface="Calibri" panose="020F0502020204030204" pitchFamily="34" charset="0"/>
                <a:sym typeface="Wingdings" panose="05000000000000000000" pitchFamily="2" charset="2"/>
              </a:rPr>
              <a:t>  Some references to impact assessments </a:t>
            </a:r>
            <a:endParaRPr lang="it-IT" kern="100" dirty="0">
              <a:solidFill>
                <a:srgbClr val="002060"/>
              </a:solidFill>
              <a:effectLst/>
              <a:ea typeface="Calibri" panose="020F0502020204030204" pitchFamily="34" charset="0"/>
            </a:endParaRPr>
          </a:p>
        </p:txBody>
      </p:sp>
      <p:sp>
        <p:nvSpPr>
          <p:cNvPr id="5" name="CasellaDiTesto 4">
            <a:extLst>
              <a:ext uri="{FF2B5EF4-FFF2-40B4-BE49-F238E27FC236}">
                <a16:creationId xmlns:a16="http://schemas.microsoft.com/office/drawing/2014/main" id="{501980C3-D225-9AAF-E7E7-66DA71B5FFCE}"/>
              </a:ext>
            </a:extLst>
          </p:cNvPr>
          <p:cNvSpPr txBox="1"/>
          <p:nvPr/>
        </p:nvSpPr>
        <p:spPr>
          <a:xfrm>
            <a:off x="4316713" y="3406966"/>
            <a:ext cx="1044181" cy="589072"/>
          </a:xfrm>
          <a:prstGeom prst="rect">
            <a:avLst/>
          </a:prstGeom>
          <a:noFill/>
        </p:spPr>
        <p:txBody>
          <a:bodyPr wrap="square">
            <a:spAutoFit/>
          </a:bodyPr>
          <a:lstStyle/>
          <a:p>
            <a:pPr lvl="0" algn="ctr">
              <a:lnSpc>
                <a:spcPct val="150000"/>
              </a:lnSpc>
              <a:spcBef>
                <a:spcPts val="600"/>
              </a:spcBef>
              <a:spcAft>
                <a:spcPts val="600"/>
              </a:spcAft>
            </a:pPr>
            <a:r>
              <a:rPr lang="en-US" sz="2400" b="1" kern="100" dirty="0">
                <a:solidFill>
                  <a:srgbClr val="002060"/>
                </a:solidFill>
                <a:effectLst/>
                <a:ea typeface="Calibri" panose="020F0502020204030204" pitchFamily="34" charset="0"/>
              </a:rPr>
              <a:t>BUT</a:t>
            </a:r>
            <a:endParaRPr lang="it-IT" b="1" kern="100" dirty="0">
              <a:solidFill>
                <a:srgbClr val="002060"/>
              </a:solidFill>
              <a:effectLst/>
              <a:ea typeface="Calibri" panose="020F0502020204030204" pitchFamily="34" charset="0"/>
            </a:endParaRPr>
          </a:p>
        </p:txBody>
      </p:sp>
      <p:sp>
        <p:nvSpPr>
          <p:cNvPr id="6" name="CasellaDiTesto 5">
            <a:extLst>
              <a:ext uri="{FF2B5EF4-FFF2-40B4-BE49-F238E27FC236}">
                <a16:creationId xmlns:a16="http://schemas.microsoft.com/office/drawing/2014/main" id="{33EC5B39-6B00-5136-02A4-21649CCA59CA}"/>
              </a:ext>
            </a:extLst>
          </p:cNvPr>
          <p:cNvSpPr txBox="1"/>
          <p:nvPr/>
        </p:nvSpPr>
        <p:spPr>
          <a:xfrm>
            <a:off x="1849050" y="4382173"/>
            <a:ext cx="2364362" cy="1295868"/>
          </a:xfrm>
          <a:prstGeom prst="rect">
            <a:avLst/>
          </a:prstGeom>
          <a:noFill/>
        </p:spPr>
        <p:txBody>
          <a:bodyPr wrap="square">
            <a:spAutoFit/>
          </a:bodyPr>
          <a:lstStyle/>
          <a:p>
            <a:pPr lvl="0" algn="ctr">
              <a:lnSpc>
                <a:spcPct val="150000"/>
              </a:lnSpc>
              <a:spcBef>
                <a:spcPts val="600"/>
              </a:spcBef>
              <a:spcAft>
                <a:spcPts val="600"/>
              </a:spcAft>
            </a:pPr>
            <a:r>
              <a:rPr lang="it-IT" kern="100" dirty="0" err="1">
                <a:solidFill>
                  <a:srgbClr val="002060"/>
                </a:solidFill>
                <a:effectLst/>
                <a:ea typeface="Calibri" panose="020F0502020204030204" pitchFamily="34" charset="0"/>
              </a:rPr>
              <a:t>Mentions</a:t>
            </a:r>
            <a:r>
              <a:rPr lang="it-IT" kern="100" dirty="0">
                <a:solidFill>
                  <a:srgbClr val="002060"/>
                </a:solidFill>
                <a:effectLst/>
                <a:ea typeface="Calibri" panose="020F0502020204030204" pitchFamily="34" charset="0"/>
              </a:rPr>
              <a:t> in </a:t>
            </a:r>
            <a:r>
              <a:rPr lang="it-IT" b="1" kern="100" dirty="0">
                <a:solidFill>
                  <a:srgbClr val="002060"/>
                </a:solidFill>
                <a:effectLst/>
                <a:ea typeface="Calibri" panose="020F0502020204030204" pitchFamily="34" charset="0"/>
              </a:rPr>
              <a:t>trade</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chapters</a:t>
            </a:r>
            <a:r>
              <a:rPr lang="it-IT" kern="100" dirty="0">
                <a:solidFill>
                  <a:srgbClr val="002060"/>
                </a:solidFill>
                <a:ea typeface="Calibri" panose="020F0502020204030204" pitchFamily="34" charset="0"/>
              </a:rPr>
              <a:t>,</a:t>
            </a:r>
            <a:br>
              <a:rPr lang="it-IT" kern="100" dirty="0">
                <a:solidFill>
                  <a:srgbClr val="002060"/>
                </a:solidFill>
                <a:ea typeface="Calibri" panose="020F0502020204030204" pitchFamily="34" charset="0"/>
              </a:rPr>
            </a:br>
            <a:r>
              <a:rPr lang="it-IT" kern="100" dirty="0" err="1">
                <a:solidFill>
                  <a:srgbClr val="002060"/>
                </a:solidFill>
                <a:ea typeface="Calibri" panose="020F0502020204030204" pitchFamily="34" charset="0"/>
              </a:rPr>
              <a:t>not</a:t>
            </a:r>
            <a:r>
              <a:rPr lang="it-IT" kern="100" dirty="0">
                <a:solidFill>
                  <a:srgbClr val="002060"/>
                </a:solidFill>
                <a:ea typeface="Calibri" panose="020F0502020204030204" pitchFamily="34" charset="0"/>
              </a:rPr>
              <a:t> investment</a:t>
            </a:r>
            <a:endParaRPr lang="it-IT" kern="100" dirty="0">
              <a:solidFill>
                <a:srgbClr val="002060"/>
              </a:solidFill>
              <a:effectLst/>
              <a:ea typeface="Calibri" panose="020F0502020204030204" pitchFamily="34" charset="0"/>
            </a:endParaRPr>
          </a:p>
        </p:txBody>
      </p:sp>
      <p:sp>
        <p:nvSpPr>
          <p:cNvPr id="7" name="CasellaDiTesto 6">
            <a:extLst>
              <a:ext uri="{FF2B5EF4-FFF2-40B4-BE49-F238E27FC236}">
                <a16:creationId xmlns:a16="http://schemas.microsoft.com/office/drawing/2014/main" id="{027667CF-90C8-5B94-A763-15BCB124CC93}"/>
              </a:ext>
            </a:extLst>
          </p:cNvPr>
          <p:cNvSpPr txBox="1"/>
          <p:nvPr/>
        </p:nvSpPr>
        <p:spPr>
          <a:xfrm>
            <a:off x="5793521" y="4221237"/>
            <a:ext cx="2364362" cy="2542363"/>
          </a:xfrm>
          <a:prstGeom prst="rect">
            <a:avLst/>
          </a:prstGeom>
          <a:noFill/>
        </p:spPr>
        <p:txBody>
          <a:bodyPr wrap="square">
            <a:spAutoFit/>
          </a:bodyPr>
          <a:lstStyle/>
          <a:p>
            <a:pPr lvl="0" algn="ctr">
              <a:lnSpc>
                <a:spcPct val="150000"/>
              </a:lnSpc>
              <a:spcBef>
                <a:spcPts val="600"/>
              </a:spcBef>
              <a:spcAft>
                <a:spcPts val="600"/>
              </a:spcAft>
            </a:pPr>
            <a:r>
              <a:rPr lang="it-IT" kern="100" dirty="0" err="1">
                <a:solidFill>
                  <a:srgbClr val="002060"/>
                </a:solidFill>
                <a:effectLst/>
                <a:ea typeface="Calibri" panose="020F0502020204030204" pitchFamily="34" charset="0"/>
              </a:rPr>
              <a:t>References</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mainly</a:t>
            </a:r>
            <a:r>
              <a:rPr lang="it-IT" kern="100" dirty="0">
                <a:solidFill>
                  <a:srgbClr val="002060"/>
                </a:solidFill>
                <a:effectLst/>
                <a:ea typeface="Calibri" panose="020F0502020204030204" pitchFamily="34" charset="0"/>
              </a:rPr>
              <a:t> to </a:t>
            </a:r>
            <a:r>
              <a:rPr lang="it-IT" b="1" kern="100" dirty="0" err="1">
                <a:solidFill>
                  <a:srgbClr val="002060"/>
                </a:solidFill>
                <a:effectLst/>
                <a:ea typeface="Calibri" panose="020F0502020204030204" pitchFamily="34" charset="0"/>
              </a:rPr>
              <a:t>regulatory</a:t>
            </a:r>
            <a:r>
              <a:rPr lang="it-IT" b="1" kern="100" dirty="0">
                <a:solidFill>
                  <a:srgbClr val="002060"/>
                </a:solidFill>
                <a:effectLst/>
                <a:ea typeface="Calibri" panose="020F0502020204030204" pitchFamily="34" charset="0"/>
              </a:rPr>
              <a:t> impact </a:t>
            </a:r>
            <a:r>
              <a:rPr lang="it-IT" b="1" kern="100" dirty="0" err="1">
                <a:solidFill>
                  <a:srgbClr val="002060"/>
                </a:solidFill>
                <a:effectLst/>
                <a:ea typeface="Calibri" panose="020F0502020204030204" pitchFamily="34" charset="0"/>
              </a:rPr>
              <a:t>assessment</a:t>
            </a:r>
            <a:r>
              <a:rPr lang="it-IT" b="1" kern="100" dirty="0">
                <a:solidFill>
                  <a:srgbClr val="002060"/>
                </a:solidFill>
                <a:effectLst/>
                <a:ea typeface="Calibri" panose="020F0502020204030204" pitchFamily="34" charset="0"/>
              </a:rPr>
              <a:t> </a:t>
            </a:r>
            <a:r>
              <a:rPr lang="it-IT" kern="100" dirty="0">
                <a:solidFill>
                  <a:srgbClr val="002060"/>
                </a:solidFill>
                <a:effectLst/>
                <a:ea typeface="Calibri" panose="020F0502020204030204" pitchFamily="34" charset="0"/>
              </a:rPr>
              <a:t>or </a:t>
            </a:r>
            <a:r>
              <a:rPr lang="it-IT" b="1" kern="100" dirty="0" err="1">
                <a:solidFill>
                  <a:srgbClr val="002060"/>
                </a:solidFill>
                <a:effectLst/>
                <a:ea typeface="Calibri" panose="020F0502020204030204" pitchFamily="34" charset="0"/>
              </a:rPr>
              <a:t>Agreement’s</a:t>
            </a:r>
            <a:r>
              <a:rPr lang="it-IT" b="1" kern="100" dirty="0">
                <a:solidFill>
                  <a:srgbClr val="002060"/>
                </a:solidFill>
                <a:effectLst/>
                <a:ea typeface="Calibri" panose="020F0502020204030204" pitchFamily="34" charset="0"/>
              </a:rPr>
              <a:t> impact </a:t>
            </a:r>
            <a:r>
              <a:rPr lang="it-IT" b="1" kern="100" dirty="0" err="1">
                <a:solidFill>
                  <a:srgbClr val="002060"/>
                </a:solidFill>
                <a:effectLst/>
                <a:ea typeface="Calibri" panose="020F0502020204030204" pitchFamily="34" charset="0"/>
              </a:rPr>
              <a:t>assessment</a:t>
            </a:r>
            <a:r>
              <a:rPr lang="it-IT" b="1" kern="100" dirty="0">
                <a:solidFill>
                  <a:srgbClr val="002060"/>
                </a:solidFill>
                <a:effectLst/>
                <a:ea typeface="Calibri" panose="020F0502020204030204" pitchFamily="34" charset="0"/>
              </a:rPr>
              <a:t> </a:t>
            </a:r>
            <a:r>
              <a:rPr lang="it-IT" kern="100" dirty="0">
                <a:solidFill>
                  <a:srgbClr val="002060"/>
                </a:solidFill>
                <a:effectLst/>
                <a:ea typeface="Calibri" panose="020F0502020204030204" pitchFamily="34" charset="0"/>
              </a:rPr>
              <a:t>(</a:t>
            </a:r>
            <a:r>
              <a:rPr lang="it-IT" kern="100" dirty="0" err="1">
                <a:solidFill>
                  <a:srgbClr val="002060"/>
                </a:solidFill>
                <a:effectLst/>
                <a:ea typeface="Calibri" panose="020F0502020204030204" pitchFamily="34" charset="0"/>
              </a:rPr>
              <a:t>even</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during</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negotiations</a:t>
            </a:r>
            <a:r>
              <a:rPr lang="it-IT" kern="100" dirty="0">
                <a:solidFill>
                  <a:srgbClr val="002060"/>
                </a:solidFill>
                <a:effectLst/>
                <a:ea typeface="Calibri" panose="020F0502020204030204" pitchFamily="34" charset="0"/>
              </a:rPr>
              <a:t>)</a:t>
            </a:r>
            <a:endParaRPr lang="it-IT" b="1" kern="100" dirty="0">
              <a:solidFill>
                <a:srgbClr val="002060"/>
              </a:solidFill>
              <a:effectLst/>
              <a:ea typeface="Calibri" panose="020F0502020204030204" pitchFamily="34" charset="0"/>
            </a:endParaRPr>
          </a:p>
        </p:txBody>
      </p:sp>
      <p:sp>
        <p:nvSpPr>
          <p:cNvPr id="8" name="Freccia in giù 7">
            <a:extLst>
              <a:ext uri="{FF2B5EF4-FFF2-40B4-BE49-F238E27FC236}">
                <a16:creationId xmlns:a16="http://schemas.microsoft.com/office/drawing/2014/main" id="{2B4704A0-6EA3-961F-6F64-3EED71D31A61}"/>
              </a:ext>
            </a:extLst>
          </p:cNvPr>
          <p:cNvSpPr/>
          <p:nvPr/>
        </p:nvSpPr>
        <p:spPr>
          <a:xfrm rot="18169596">
            <a:off x="5306917" y="3789039"/>
            <a:ext cx="336096" cy="541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ccia in giù 8">
            <a:extLst>
              <a:ext uri="{FF2B5EF4-FFF2-40B4-BE49-F238E27FC236}">
                <a16:creationId xmlns:a16="http://schemas.microsoft.com/office/drawing/2014/main" id="{1267ED39-C270-C2DE-7BDE-905B80767003}"/>
              </a:ext>
            </a:extLst>
          </p:cNvPr>
          <p:cNvSpPr/>
          <p:nvPr/>
        </p:nvSpPr>
        <p:spPr>
          <a:xfrm rot="2985099">
            <a:off x="4045364" y="3804239"/>
            <a:ext cx="336096" cy="541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ccia in giù 9">
            <a:extLst>
              <a:ext uri="{FF2B5EF4-FFF2-40B4-BE49-F238E27FC236}">
                <a16:creationId xmlns:a16="http://schemas.microsoft.com/office/drawing/2014/main" id="{72B00583-D46C-42B9-24B1-9E75D6ED6BE0}"/>
              </a:ext>
            </a:extLst>
          </p:cNvPr>
          <p:cNvSpPr/>
          <p:nvPr/>
        </p:nvSpPr>
        <p:spPr>
          <a:xfrm>
            <a:off x="4585515" y="3184986"/>
            <a:ext cx="506576" cy="3145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4664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POSSIBLE SOLUTIONS AND PROPOSALS</a:t>
            </a:r>
          </a:p>
        </p:txBody>
      </p:sp>
      <p:sp>
        <p:nvSpPr>
          <p:cNvPr id="9" name="CasellaDiTesto 8">
            <a:extLst>
              <a:ext uri="{FF2B5EF4-FFF2-40B4-BE49-F238E27FC236}">
                <a16:creationId xmlns:a16="http://schemas.microsoft.com/office/drawing/2014/main" id="{4D9CE0C6-802B-559B-1C9C-B681290CF856}"/>
              </a:ext>
            </a:extLst>
          </p:cNvPr>
          <p:cNvSpPr txBox="1"/>
          <p:nvPr/>
        </p:nvSpPr>
        <p:spPr>
          <a:xfrm>
            <a:off x="530679" y="1158891"/>
            <a:ext cx="4491379" cy="1900777"/>
          </a:xfrm>
          <a:prstGeom prst="rect">
            <a:avLst/>
          </a:prstGeom>
          <a:noFill/>
          <a:ln>
            <a:solidFill>
              <a:srgbClr val="002060"/>
            </a:solidFill>
          </a:ln>
        </p:spPr>
        <p:txBody>
          <a:bodyPr wrap="square">
            <a:spAutoFit/>
          </a:bodyPr>
          <a:lstStyle/>
          <a:p>
            <a:pPr algn="ctr">
              <a:lnSpc>
                <a:spcPct val="150000"/>
              </a:lnSpc>
            </a:pPr>
            <a:r>
              <a:rPr lang="it-IT" sz="1600" b="1" kern="100" dirty="0">
                <a:solidFill>
                  <a:srgbClr val="002060"/>
                </a:solidFill>
                <a:effectLst/>
                <a:ea typeface="Calibri" panose="020F0502020204030204" pitchFamily="34" charset="0"/>
              </a:rPr>
              <a:t>INTRODUCE ESIAs in IIA?</a:t>
            </a:r>
          </a:p>
          <a:p>
            <a:pPr marL="285750" indent="-285750" algn="just">
              <a:lnSpc>
                <a:spcPct val="150000"/>
              </a:lnSpc>
              <a:buFont typeface="Arial" panose="020B0604020202020204" pitchFamily="34" charset="0"/>
              <a:buChar char="•"/>
            </a:pPr>
            <a:r>
              <a:rPr lang="it-IT" sz="1600" kern="100" dirty="0" err="1">
                <a:solidFill>
                  <a:srgbClr val="002060"/>
                </a:solidFill>
                <a:ea typeface="Calibri" panose="020F0502020204030204" pitchFamily="34" charset="0"/>
              </a:rPr>
              <a:t>Obligation</a:t>
            </a:r>
            <a:r>
              <a:rPr lang="it-IT" sz="1600" kern="100" dirty="0">
                <a:solidFill>
                  <a:srgbClr val="002060"/>
                </a:solidFill>
                <a:ea typeface="Calibri" panose="020F0502020204030204" pitchFamily="34" charset="0"/>
              </a:rPr>
              <a:t> for States AND </a:t>
            </a:r>
            <a:r>
              <a:rPr lang="it-IT" sz="1600" kern="100" dirty="0" err="1">
                <a:solidFill>
                  <a:srgbClr val="002060"/>
                </a:solidFill>
                <a:ea typeface="Calibri" panose="020F0502020204030204" pitchFamily="34" charset="0"/>
              </a:rPr>
              <a:t>investors</a:t>
            </a:r>
            <a:r>
              <a:rPr lang="it-IT" sz="1600" kern="100" dirty="0">
                <a:solidFill>
                  <a:srgbClr val="002060"/>
                </a:solidFill>
                <a:ea typeface="Calibri" panose="020F0502020204030204" pitchFamily="34" charset="0"/>
              </a:rPr>
              <a:t>; </a:t>
            </a:r>
          </a:p>
          <a:p>
            <a:pPr marL="285750" indent="-285750" algn="just">
              <a:lnSpc>
                <a:spcPct val="150000"/>
              </a:lnSpc>
              <a:buFont typeface="Arial" panose="020B0604020202020204" pitchFamily="34" charset="0"/>
              <a:buChar char="•"/>
            </a:pPr>
            <a:r>
              <a:rPr lang="en-US" sz="1600" kern="100" dirty="0">
                <a:solidFill>
                  <a:srgbClr val="002060"/>
                </a:solidFill>
                <a:ea typeface="Calibri" panose="020F0502020204030204" pitchFamily="34" charset="0"/>
              </a:rPr>
              <a:t>Referral to specific instruments and standards;</a:t>
            </a:r>
            <a:endParaRPr lang="it-IT" sz="1600" kern="100" dirty="0">
              <a:solidFill>
                <a:srgbClr val="002060"/>
              </a:solidFill>
              <a:ea typeface="Calibri" panose="020F0502020204030204" pitchFamily="34" charset="0"/>
            </a:endParaRPr>
          </a:p>
          <a:p>
            <a:pPr marL="285750" indent="-285750" algn="just">
              <a:lnSpc>
                <a:spcPct val="150000"/>
              </a:lnSpc>
              <a:buFont typeface="Arial" panose="020B0604020202020204" pitchFamily="34" charset="0"/>
              <a:buChar char="•"/>
            </a:pPr>
            <a:r>
              <a:rPr lang="it-IT" sz="1600" kern="100" dirty="0" err="1">
                <a:solidFill>
                  <a:srgbClr val="002060"/>
                </a:solidFill>
                <a:ea typeface="Calibri" panose="020F0502020204030204" pitchFamily="34" charset="0"/>
              </a:rPr>
              <a:t>Necessary</a:t>
            </a:r>
            <a:r>
              <a:rPr lang="it-IT" sz="1600" kern="100" dirty="0">
                <a:solidFill>
                  <a:srgbClr val="002060"/>
                </a:solidFill>
                <a:ea typeface="Calibri" panose="020F0502020204030204" pitchFamily="34" charset="0"/>
              </a:rPr>
              <a:t> </a:t>
            </a:r>
            <a:r>
              <a:rPr lang="it-IT" sz="1600" kern="100" dirty="0" err="1">
                <a:solidFill>
                  <a:srgbClr val="002060"/>
                </a:solidFill>
                <a:ea typeface="Calibri" panose="020F0502020204030204" pitchFamily="34" charset="0"/>
              </a:rPr>
              <a:t>conditions</a:t>
            </a:r>
            <a:r>
              <a:rPr lang="it-IT" sz="1600" kern="100" dirty="0">
                <a:solidFill>
                  <a:srgbClr val="002060"/>
                </a:solidFill>
                <a:ea typeface="Calibri" panose="020F0502020204030204" pitchFamily="34" charset="0"/>
              </a:rPr>
              <a:t> to </a:t>
            </a:r>
            <a:r>
              <a:rPr lang="it-IT" sz="1600" kern="100" dirty="0" err="1">
                <a:solidFill>
                  <a:srgbClr val="002060"/>
                </a:solidFill>
                <a:ea typeface="Calibri" panose="020F0502020204030204" pitchFamily="34" charset="0"/>
              </a:rPr>
              <a:t>approve</a:t>
            </a:r>
            <a:r>
              <a:rPr lang="it-IT" sz="1600" kern="100" dirty="0">
                <a:solidFill>
                  <a:srgbClr val="002060"/>
                </a:solidFill>
                <a:ea typeface="Calibri" panose="020F0502020204030204" pitchFamily="34" charset="0"/>
              </a:rPr>
              <a:t> the investment project. </a:t>
            </a:r>
          </a:p>
        </p:txBody>
      </p:sp>
      <p:sp>
        <p:nvSpPr>
          <p:cNvPr id="4" name="CasellaDiTesto 3">
            <a:extLst>
              <a:ext uri="{FF2B5EF4-FFF2-40B4-BE49-F238E27FC236}">
                <a16:creationId xmlns:a16="http://schemas.microsoft.com/office/drawing/2014/main" id="{A76F25FB-9917-B780-7164-01FB6DEA14D1}"/>
              </a:ext>
            </a:extLst>
          </p:cNvPr>
          <p:cNvSpPr txBox="1"/>
          <p:nvPr/>
        </p:nvSpPr>
        <p:spPr>
          <a:xfrm>
            <a:off x="530678" y="4264816"/>
            <a:ext cx="4491379" cy="2270109"/>
          </a:xfrm>
          <a:prstGeom prst="rect">
            <a:avLst/>
          </a:prstGeom>
          <a:noFill/>
          <a:ln>
            <a:solidFill>
              <a:srgbClr val="002060"/>
            </a:solidFill>
          </a:ln>
        </p:spPr>
        <p:txBody>
          <a:bodyPr wrap="square">
            <a:spAutoFit/>
          </a:bodyPr>
          <a:lstStyle/>
          <a:p>
            <a:pPr algn="ctr">
              <a:lnSpc>
                <a:spcPct val="150000"/>
              </a:lnSpc>
            </a:pPr>
            <a:r>
              <a:rPr lang="it-IT" sz="1600" b="1" u="sng" kern="100" dirty="0">
                <a:solidFill>
                  <a:srgbClr val="002060"/>
                </a:solidFill>
                <a:effectLst/>
                <a:ea typeface="Calibri" panose="020F0502020204030204" pitchFamily="34" charset="0"/>
              </a:rPr>
              <a:t>EFFECTIVE</a:t>
            </a:r>
            <a:br>
              <a:rPr lang="it-IT" sz="1600" b="1" kern="100" dirty="0">
                <a:solidFill>
                  <a:srgbClr val="002060"/>
                </a:solidFill>
                <a:effectLst/>
                <a:ea typeface="Calibri" panose="020F0502020204030204" pitchFamily="34" charset="0"/>
              </a:rPr>
            </a:br>
            <a:r>
              <a:rPr lang="it-IT" sz="1600" b="1" kern="100" dirty="0">
                <a:solidFill>
                  <a:srgbClr val="002060"/>
                </a:solidFill>
                <a:effectLst/>
                <a:ea typeface="Calibri" panose="020F0502020204030204" pitchFamily="34" charset="0"/>
              </a:rPr>
              <a:t>IMPLEMENTATION AND STREGHTENING</a:t>
            </a:r>
            <a:br>
              <a:rPr lang="it-IT" sz="1600" b="1" kern="100" dirty="0">
                <a:solidFill>
                  <a:srgbClr val="002060"/>
                </a:solidFill>
                <a:effectLst/>
                <a:ea typeface="Calibri" panose="020F0502020204030204" pitchFamily="34" charset="0"/>
              </a:rPr>
            </a:br>
            <a:r>
              <a:rPr lang="it-IT" sz="1600" b="1" kern="100" dirty="0">
                <a:solidFill>
                  <a:srgbClr val="002060"/>
                </a:solidFill>
                <a:effectLst/>
                <a:ea typeface="Calibri" panose="020F0502020204030204" pitchFamily="34" charset="0"/>
              </a:rPr>
              <a:t>OF ESIAs </a:t>
            </a:r>
            <a:r>
              <a:rPr lang="it-IT" sz="1600" b="1" kern="100" dirty="0">
                <a:solidFill>
                  <a:srgbClr val="002060"/>
                </a:solidFill>
                <a:ea typeface="Calibri" panose="020F0502020204030204" pitchFamily="34" charset="0"/>
              </a:rPr>
              <a:t>PROCESSES</a:t>
            </a:r>
            <a:endParaRPr lang="it-IT" sz="1600" b="1" kern="100" dirty="0">
              <a:solidFill>
                <a:srgbClr val="002060"/>
              </a:solidFill>
              <a:effectLst/>
              <a:ea typeface="Calibri" panose="020F0502020204030204" pitchFamily="34" charset="0"/>
            </a:endParaRPr>
          </a:p>
          <a:p>
            <a:pPr marL="285750" indent="-285750" algn="just">
              <a:lnSpc>
                <a:spcPct val="150000"/>
              </a:lnSpc>
              <a:buFont typeface="Arial" panose="020B0604020202020204" pitchFamily="34" charset="0"/>
              <a:buChar char="•"/>
            </a:pPr>
            <a:r>
              <a:rPr lang="en-US" sz="1600" kern="100" dirty="0">
                <a:solidFill>
                  <a:srgbClr val="002060"/>
                </a:solidFill>
                <a:ea typeface="Calibri" panose="020F0502020204030204" pitchFamily="34" charset="0"/>
              </a:rPr>
              <a:t>investors are much more likely to dispute HOW ESIAs are made than THE REASONS to impose them</a:t>
            </a:r>
            <a:r>
              <a:rPr lang="it-IT" sz="1600" kern="100" dirty="0">
                <a:solidFill>
                  <a:srgbClr val="002060"/>
                </a:solidFill>
                <a:ea typeface="Calibri" panose="020F0502020204030204" pitchFamily="34" charset="0"/>
              </a:rPr>
              <a:t>. </a:t>
            </a:r>
            <a:endParaRPr lang="it-IT" sz="1600" kern="100" dirty="0">
              <a:solidFill>
                <a:srgbClr val="002060"/>
              </a:solidFill>
              <a:effectLst/>
              <a:ea typeface="Calibri" panose="020F0502020204030204" pitchFamily="34" charset="0"/>
            </a:endParaRPr>
          </a:p>
        </p:txBody>
      </p:sp>
      <p:sp>
        <p:nvSpPr>
          <p:cNvPr id="8" name="CasellaDiTesto 7">
            <a:extLst>
              <a:ext uri="{FF2B5EF4-FFF2-40B4-BE49-F238E27FC236}">
                <a16:creationId xmlns:a16="http://schemas.microsoft.com/office/drawing/2014/main" id="{E6EE6833-D2B8-5108-69A3-E9621F48119A}"/>
              </a:ext>
            </a:extLst>
          </p:cNvPr>
          <p:cNvSpPr txBox="1"/>
          <p:nvPr/>
        </p:nvSpPr>
        <p:spPr>
          <a:xfrm>
            <a:off x="6964599" y="1158891"/>
            <a:ext cx="4491379" cy="1162113"/>
          </a:xfrm>
          <a:prstGeom prst="rect">
            <a:avLst/>
          </a:prstGeom>
          <a:noFill/>
          <a:ln>
            <a:solidFill>
              <a:srgbClr val="002060"/>
            </a:solidFill>
          </a:ln>
        </p:spPr>
        <p:txBody>
          <a:bodyPr wrap="square">
            <a:spAutoFit/>
          </a:bodyPr>
          <a:lstStyle/>
          <a:p>
            <a:pPr algn="ctr">
              <a:lnSpc>
                <a:spcPct val="150000"/>
              </a:lnSpc>
            </a:pPr>
            <a:r>
              <a:rPr lang="en-US" sz="1600" b="1" kern="100" dirty="0">
                <a:solidFill>
                  <a:srgbClr val="002060"/>
                </a:solidFill>
                <a:effectLst/>
                <a:ea typeface="Calibri" panose="020F0502020204030204" pitchFamily="34" charset="0"/>
              </a:rPr>
              <a:t>INTEGRATE AND COORDINATE ESIAS</a:t>
            </a:r>
          </a:p>
          <a:p>
            <a:pPr algn="ctr">
              <a:lnSpc>
                <a:spcPct val="150000"/>
              </a:lnSpc>
            </a:pPr>
            <a:r>
              <a:rPr lang="en-US" sz="1600" b="1" kern="100" dirty="0">
                <a:solidFill>
                  <a:srgbClr val="002060"/>
                </a:solidFill>
                <a:effectLst/>
                <a:ea typeface="Calibri" panose="020F0502020204030204" pitchFamily="34" charset="0"/>
              </a:rPr>
              <a:t>WITH OTHER IIA’S PROVISIONS</a:t>
            </a:r>
          </a:p>
          <a:p>
            <a:pPr marL="285750" indent="-285750" algn="just">
              <a:lnSpc>
                <a:spcPct val="150000"/>
              </a:lnSpc>
              <a:buFont typeface="Arial" panose="020B0604020202020204" pitchFamily="34" charset="0"/>
              <a:buChar char="•"/>
            </a:pPr>
            <a:r>
              <a:rPr lang="en-US" sz="1600" kern="100" dirty="0">
                <a:solidFill>
                  <a:srgbClr val="002060"/>
                </a:solidFill>
                <a:ea typeface="Calibri" panose="020F0502020204030204" pitchFamily="34" charset="0"/>
              </a:rPr>
              <a:t>Both existing and proposals.</a:t>
            </a:r>
            <a:endParaRPr lang="en-US" sz="1600" kern="100" dirty="0">
              <a:solidFill>
                <a:srgbClr val="002060"/>
              </a:solidFill>
              <a:effectLst/>
              <a:ea typeface="Calibri" panose="020F0502020204030204" pitchFamily="34" charset="0"/>
            </a:endParaRPr>
          </a:p>
        </p:txBody>
      </p:sp>
      <p:sp>
        <p:nvSpPr>
          <p:cNvPr id="10" name="CasellaDiTesto 9">
            <a:extLst>
              <a:ext uri="{FF2B5EF4-FFF2-40B4-BE49-F238E27FC236}">
                <a16:creationId xmlns:a16="http://schemas.microsoft.com/office/drawing/2014/main" id="{19A0E78E-0EBE-CB91-3807-075E3E32814D}"/>
              </a:ext>
            </a:extLst>
          </p:cNvPr>
          <p:cNvSpPr txBox="1"/>
          <p:nvPr/>
        </p:nvSpPr>
        <p:spPr>
          <a:xfrm>
            <a:off x="6964599" y="4264816"/>
            <a:ext cx="4491379" cy="792781"/>
          </a:xfrm>
          <a:prstGeom prst="rect">
            <a:avLst/>
          </a:prstGeom>
          <a:noFill/>
          <a:ln>
            <a:solidFill>
              <a:srgbClr val="002060"/>
            </a:solidFill>
          </a:ln>
        </p:spPr>
        <p:txBody>
          <a:bodyPr wrap="square">
            <a:spAutoFit/>
          </a:bodyPr>
          <a:lstStyle/>
          <a:p>
            <a:pPr algn="ctr">
              <a:lnSpc>
                <a:spcPct val="150000"/>
              </a:lnSpc>
            </a:pPr>
            <a:r>
              <a:rPr lang="en-US" sz="1600" b="1" kern="100" dirty="0">
                <a:solidFill>
                  <a:srgbClr val="002060"/>
                </a:solidFill>
                <a:effectLst/>
                <a:ea typeface="Calibri" panose="020F0502020204030204" pitchFamily="34" charset="0"/>
              </a:rPr>
              <a:t>ADOPT A</a:t>
            </a:r>
            <a:br>
              <a:rPr lang="en-US" sz="1600" b="1" kern="100" dirty="0">
                <a:solidFill>
                  <a:srgbClr val="002060"/>
                </a:solidFill>
                <a:effectLst/>
                <a:ea typeface="Calibri" panose="020F0502020204030204" pitchFamily="34" charset="0"/>
              </a:rPr>
            </a:br>
            <a:r>
              <a:rPr lang="en-US" sz="1600" b="1" kern="100" dirty="0">
                <a:solidFill>
                  <a:srgbClr val="002060"/>
                </a:solidFill>
                <a:effectLst/>
                <a:ea typeface="Calibri" panose="020F0502020204030204" pitchFamily="34" charset="0"/>
              </a:rPr>
              <a:t>SDGs APPROACH</a:t>
            </a:r>
            <a:endParaRPr lang="it-IT" sz="1600" kern="100" dirty="0">
              <a:solidFill>
                <a:srgbClr val="002060"/>
              </a:solidFill>
              <a:effectLst/>
              <a:ea typeface="Calibri" panose="020F0502020204030204" pitchFamily="34" charset="0"/>
            </a:endParaRPr>
          </a:p>
        </p:txBody>
      </p:sp>
      <p:sp>
        <p:nvSpPr>
          <p:cNvPr id="3" name="Freccia in giù 2">
            <a:extLst>
              <a:ext uri="{FF2B5EF4-FFF2-40B4-BE49-F238E27FC236}">
                <a16:creationId xmlns:a16="http://schemas.microsoft.com/office/drawing/2014/main" id="{5EAA533D-8565-74AE-B201-9CA5CC6C7E1C}"/>
              </a:ext>
            </a:extLst>
          </p:cNvPr>
          <p:cNvSpPr/>
          <p:nvPr/>
        </p:nvSpPr>
        <p:spPr>
          <a:xfrm rot="5400000">
            <a:off x="6021092" y="946256"/>
            <a:ext cx="95079" cy="1682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ccia in giù 4">
            <a:extLst>
              <a:ext uri="{FF2B5EF4-FFF2-40B4-BE49-F238E27FC236}">
                <a16:creationId xmlns:a16="http://schemas.microsoft.com/office/drawing/2014/main" id="{106E75CB-E488-42C6-CC7D-D5EBD69EC52F}"/>
              </a:ext>
            </a:extLst>
          </p:cNvPr>
          <p:cNvSpPr/>
          <p:nvPr/>
        </p:nvSpPr>
        <p:spPr>
          <a:xfrm rot="16200000">
            <a:off x="6021094" y="1315587"/>
            <a:ext cx="95078" cy="1682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979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duotone>
              <a:schemeClr val="accent5">
                <a:shade val="45000"/>
                <a:satMod val="135000"/>
              </a:schemeClr>
              <a:prstClr val="white"/>
            </a:duotone>
          </a:blip>
          <a:srcRect/>
          <a:stretch>
            <a:fillRect l="-10000" r="-10000"/>
          </a:stretch>
        </a:blip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6332757" y="2136338"/>
            <a:ext cx="5640513" cy="2585323"/>
          </a:xfrm>
          <a:prstGeom prst="rect">
            <a:avLst/>
          </a:prstGeom>
          <a:noFill/>
        </p:spPr>
        <p:txBody>
          <a:bodyPr wrap="square" rtlCol="0">
            <a:spAutoFit/>
          </a:bodyPr>
          <a:lstStyle/>
          <a:p>
            <a:pPr algn="ctr"/>
            <a:r>
              <a:rPr lang="en-GB" sz="5400" b="1" i="1" dirty="0">
                <a:solidFill>
                  <a:srgbClr val="002060"/>
                </a:solidFill>
                <a:latin typeface="Calibri" panose="020F0502020204030204" pitchFamily="34" charset="0"/>
                <a:cs typeface="Calibri" panose="020F0502020204030204" pitchFamily="34" charset="0"/>
              </a:rPr>
              <a:t>THANK YOU</a:t>
            </a:r>
          </a:p>
          <a:p>
            <a:pPr algn="ctr"/>
            <a:r>
              <a:rPr lang="en-GB" sz="5400" b="1" i="1" dirty="0">
                <a:solidFill>
                  <a:srgbClr val="002060"/>
                </a:solidFill>
                <a:latin typeface="Calibri" panose="020F0502020204030204" pitchFamily="34" charset="0"/>
                <a:cs typeface="Calibri" panose="020F0502020204030204" pitchFamily="34" charset="0"/>
              </a:rPr>
              <a:t>FOR YOUR ATTENTION!</a:t>
            </a:r>
          </a:p>
        </p:txBody>
      </p:sp>
      <p:sp>
        <p:nvSpPr>
          <p:cNvPr id="3" name="CasellaDiTesto 2">
            <a:extLst>
              <a:ext uri="{FF2B5EF4-FFF2-40B4-BE49-F238E27FC236}">
                <a16:creationId xmlns:a16="http://schemas.microsoft.com/office/drawing/2014/main" id="{168D333E-5298-3E52-7104-FFF4F6DDD690}"/>
              </a:ext>
            </a:extLst>
          </p:cNvPr>
          <p:cNvSpPr txBox="1"/>
          <p:nvPr/>
        </p:nvSpPr>
        <p:spPr>
          <a:xfrm>
            <a:off x="9153013" y="6027003"/>
            <a:ext cx="4301066" cy="830997"/>
          </a:xfrm>
          <a:prstGeom prst="rect">
            <a:avLst/>
          </a:prstGeom>
          <a:noFill/>
        </p:spPr>
        <p:txBody>
          <a:bodyPr wrap="square" rtlCol="0">
            <a:spAutoFit/>
          </a:bodyPr>
          <a:lstStyle/>
          <a:p>
            <a:r>
              <a:rPr lang="en-GB" sz="1200" dirty="0">
                <a:solidFill>
                  <a:srgbClr val="002060"/>
                </a:solidFill>
              </a:rPr>
              <a:t>Mirko Camanna</a:t>
            </a:r>
          </a:p>
          <a:p>
            <a:r>
              <a:rPr lang="en-GB" sz="1200" dirty="0">
                <a:solidFill>
                  <a:srgbClr val="002060"/>
                </a:solidFill>
              </a:rPr>
              <a:t>University of Pavia</a:t>
            </a:r>
          </a:p>
          <a:p>
            <a:r>
              <a:rPr lang="en-GB" sz="1200" dirty="0">
                <a:solidFill>
                  <a:srgbClr val="002060"/>
                </a:solidFill>
              </a:rPr>
              <a:t>Ph.D. Candidate in International and EU Law</a:t>
            </a:r>
            <a:br>
              <a:rPr lang="en-GB" sz="1200" dirty="0">
                <a:solidFill>
                  <a:srgbClr val="002060"/>
                </a:solidFill>
              </a:rPr>
            </a:br>
            <a:r>
              <a:rPr lang="en-GB" sz="1200" dirty="0">
                <a:solidFill>
                  <a:srgbClr val="002060"/>
                </a:solidFill>
              </a:rPr>
              <a:t>mirko.camanna01@universitadipavia.it</a:t>
            </a:r>
          </a:p>
        </p:txBody>
      </p:sp>
    </p:spTree>
    <p:extLst>
      <p:ext uri="{BB962C8B-B14F-4D97-AF65-F5344CB8AC3E}">
        <p14:creationId xmlns:p14="http://schemas.microsoft.com/office/powerpoint/2010/main" val="197256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INDEX OF PRESENTATION</a:t>
            </a:r>
          </a:p>
        </p:txBody>
      </p:sp>
      <p:sp>
        <p:nvSpPr>
          <p:cNvPr id="3" name="CasellaDiTesto 2">
            <a:extLst>
              <a:ext uri="{FF2B5EF4-FFF2-40B4-BE49-F238E27FC236}">
                <a16:creationId xmlns:a16="http://schemas.microsoft.com/office/drawing/2014/main" id="{4DA9D196-4754-8949-3846-B3B1B743E149}"/>
              </a:ext>
            </a:extLst>
          </p:cNvPr>
          <p:cNvSpPr txBox="1"/>
          <p:nvPr/>
        </p:nvSpPr>
        <p:spPr>
          <a:xfrm>
            <a:off x="3019245" y="1636971"/>
            <a:ext cx="6668219" cy="3584058"/>
          </a:xfrm>
          <a:prstGeom prst="rect">
            <a:avLst/>
          </a:prstGeom>
          <a:noFill/>
        </p:spPr>
        <p:txBody>
          <a:bodyPr wrap="square">
            <a:spAutoFit/>
          </a:bodyPr>
          <a:lstStyle/>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a typeface="Calibri" panose="020F0502020204030204" pitchFamily="34" charset="0"/>
              </a:rPr>
              <a:t>CONCEPT AND TYPOLOGIES OF IMPACT ASSESSMENT;</a:t>
            </a:r>
          </a:p>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ffectLst/>
                <a:ea typeface="Calibri" panose="020F0502020204030204" pitchFamily="34" charset="0"/>
              </a:rPr>
              <a:t>FUNCTIONS OF </a:t>
            </a:r>
            <a:r>
              <a:rPr lang="it-IT" sz="2000" b="1" kern="100" dirty="0">
                <a:solidFill>
                  <a:srgbClr val="002060"/>
                </a:solidFill>
                <a:ea typeface="Calibri" panose="020F0502020204030204" pitchFamily="34" charset="0"/>
              </a:rPr>
              <a:t>IMPACT ASSESSMENTS;</a:t>
            </a:r>
          </a:p>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a typeface="Calibri" panose="020F0502020204030204" pitchFamily="34" charset="0"/>
              </a:rPr>
              <a:t>THE DUAL PREVENTIVE ROLE OF ESIAs;</a:t>
            </a:r>
          </a:p>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a typeface="Calibri" panose="020F0502020204030204" pitchFamily="34" charset="0"/>
              </a:rPr>
              <a:t>MAIN PROBLEMS; </a:t>
            </a:r>
          </a:p>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a typeface="Calibri" panose="020F0502020204030204" pitchFamily="34" charset="0"/>
              </a:rPr>
              <a:t>THE EU PERSPECTIVE; </a:t>
            </a:r>
          </a:p>
          <a:p>
            <a:pPr marL="342900" lvl="0" indent="-342900" algn="just">
              <a:lnSpc>
                <a:spcPct val="150000"/>
              </a:lnSpc>
              <a:spcBef>
                <a:spcPts val="600"/>
              </a:spcBef>
              <a:spcAft>
                <a:spcPts val="600"/>
              </a:spcAft>
              <a:buFont typeface="+mj-lt"/>
              <a:buAutoNum type="arabicPeriod"/>
            </a:pPr>
            <a:r>
              <a:rPr lang="it-IT" sz="2000" b="1" kern="100" dirty="0">
                <a:solidFill>
                  <a:srgbClr val="002060"/>
                </a:solidFill>
                <a:ea typeface="Calibri" panose="020F0502020204030204" pitchFamily="34" charset="0"/>
              </a:rPr>
              <a:t>POSSIBLE SOLUTIONS AND PROPOSALS. </a:t>
            </a:r>
            <a:endParaRPr lang="it-IT" sz="1600" kern="100" dirty="0">
              <a:solidFill>
                <a:srgbClr val="002060"/>
              </a:solidFill>
              <a:effectLst/>
              <a:ea typeface="Calibri" panose="020F0502020204030204" pitchFamily="34" charset="0"/>
            </a:endParaRPr>
          </a:p>
        </p:txBody>
      </p:sp>
    </p:spTree>
    <p:extLst>
      <p:ext uri="{BB962C8B-B14F-4D97-AF65-F5344CB8AC3E}">
        <p14:creationId xmlns:p14="http://schemas.microsoft.com/office/powerpoint/2010/main" val="60305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CONCEPT OF IMPACT ASSESSMENT</a:t>
            </a:r>
          </a:p>
        </p:txBody>
      </p:sp>
      <p:sp>
        <p:nvSpPr>
          <p:cNvPr id="3" name="CasellaDiTesto 2">
            <a:extLst>
              <a:ext uri="{FF2B5EF4-FFF2-40B4-BE49-F238E27FC236}">
                <a16:creationId xmlns:a16="http://schemas.microsoft.com/office/drawing/2014/main" id="{4DA9D196-4754-8949-3846-B3B1B743E149}"/>
              </a:ext>
            </a:extLst>
          </p:cNvPr>
          <p:cNvSpPr txBox="1"/>
          <p:nvPr/>
        </p:nvSpPr>
        <p:spPr>
          <a:xfrm>
            <a:off x="0" y="833806"/>
            <a:ext cx="12025993" cy="5871094"/>
          </a:xfrm>
          <a:prstGeom prst="rect">
            <a:avLst/>
          </a:prstGeom>
          <a:noFill/>
        </p:spPr>
        <p:txBody>
          <a:bodyPr wrap="square">
            <a:spAutoFit/>
          </a:bodyPr>
          <a:lstStyle/>
          <a:p>
            <a:pPr marL="324000" lvl="0" indent="-342900" algn="just">
              <a:lnSpc>
                <a:spcPct val="150000"/>
              </a:lnSpc>
              <a:spcBef>
                <a:spcPts val="600"/>
              </a:spcBef>
              <a:spcAft>
                <a:spcPts val="600"/>
              </a:spcAft>
              <a:buFont typeface="Arial" panose="020B0604020202020204" pitchFamily="34" charset="0"/>
              <a:buChar char="•"/>
            </a:pPr>
            <a:r>
              <a:rPr lang="en-US" sz="1600" kern="100" dirty="0">
                <a:solidFill>
                  <a:srgbClr val="002060"/>
                </a:solidFill>
                <a:effectLst/>
                <a:ea typeface="Calibri" panose="020F0502020204030204" pitchFamily="34" charset="0"/>
              </a:rPr>
              <a:t>Administrative processes aimed to </a:t>
            </a:r>
            <a:r>
              <a:rPr lang="en-US" sz="1600" b="1" kern="100" dirty="0">
                <a:solidFill>
                  <a:srgbClr val="002060"/>
                </a:solidFill>
                <a:effectLst/>
                <a:ea typeface="Calibri" panose="020F0502020204030204" pitchFamily="34" charset="0"/>
              </a:rPr>
              <a:t>assess the potential impacts </a:t>
            </a:r>
            <a:r>
              <a:rPr lang="en-US" sz="1600" kern="100" dirty="0">
                <a:solidFill>
                  <a:srgbClr val="002060"/>
                </a:solidFill>
                <a:effectLst/>
                <a:ea typeface="Calibri" panose="020F0502020204030204" pitchFamily="34" charset="0"/>
              </a:rPr>
              <a:t>of a </a:t>
            </a:r>
            <a:r>
              <a:rPr lang="en-US" sz="1600" b="1" kern="100" dirty="0">
                <a:solidFill>
                  <a:srgbClr val="002060"/>
                </a:solidFill>
                <a:effectLst/>
                <a:ea typeface="Calibri" panose="020F0502020204030204" pitchFamily="34" charset="0"/>
              </a:rPr>
              <a:t>proposed investment project.</a:t>
            </a:r>
          </a:p>
          <a:p>
            <a:pPr marL="324000" lvl="0" indent="-342900" algn="just">
              <a:lnSpc>
                <a:spcPct val="150000"/>
              </a:lnSpc>
              <a:spcBef>
                <a:spcPts val="600"/>
              </a:spcBef>
              <a:spcAft>
                <a:spcPts val="600"/>
              </a:spcAft>
              <a:buFont typeface="Arial" panose="020B0604020202020204" pitchFamily="34" charset="0"/>
              <a:buChar char="•"/>
            </a:pPr>
            <a:r>
              <a:rPr lang="en-US" sz="1600" kern="100" dirty="0">
                <a:solidFill>
                  <a:srgbClr val="002060"/>
                </a:solidFill>
                <a:ea typeface="Calibri" panose="020F0502020204030204" pitchFamily="34" charset="0"/>
              </a:rPr>
              <a:t>They acts</a:t>
            </a:r>
            <a:r>
              <a:rPr lang="en-US" sz="1600" b="1" kern="100" dirty="0">
                <a:solidFill>
                  <a:srgbClr val="002060"/>
                </a:solidFill>
                <a:effectLst/>
                <a:ea typeface="Calibri" panose="020F0502020204030204" pitchFamily="34" charset="0"/>
              </a:rPr>
              <a:t> before project’s approval</a:t>
            </a:r>
            <a:r>
              <a:rPr lang="it-IT" sz="1600" kern="100" dirty="0">
                <a:solidFill>
                  <a:srgbClr val="002060"/>
                </a:solidFill>
                <a:effectLst/>
                <a:ea typeface="Calibri" panose="020F0502020204030204" pitchFamily="34" charset="0"/>
              </a:rPr>
              <a:t>. </a:t>
            </a:r>
          </a:p>
          <a:p>
            <a:pPr marL="324000" lvl="0" indent="-342900" algn="just">
              <a:lnSpc>
                <a:spcPct val="150000"/>
              </a:lnSpc>
              <a:spcBef>
                <a:spcPts val="600"/>
              </a:spcBef>
              <a:spcAft>
                <a:spcPts val="600"/>
              </a:spcAft>
              <a:buFont typeface="Arial" panose="020B0604020202020204" pitchFamily="34" charset="0"/>
              <a:buChar char="•"/>
            </a:pPr>
            <a:r>
              <a:rPr lang="en-US" sz="1600" kern="100" dirty="0">
                <a:solidFill>
                  <a:srgbClr val="002060"/>
                </a:solidFill>
                <a:ea typeface="Calibri" panose="020F0502020204030204" pitchFamily="34" charset="0"/>
              </a:rPr>
              <a:t>They help governments to decide </a:t>
            </a:r>
            <a:r>
              <a:rPr lang="en-US" sz="1600" b="1" kern="100" dirty="0">
                <a:solidFill>
                  <a:srgbClr val="002060"/>
                </a:solidFill>
                <a:ea typeface="Calibri" panose="020F0502020204030204" pitchFamily="34" charset="0"/>
              </a:rPr>
              <a:t>whether and how </a:t>
            </a:r>
            <a:r>
              <a:rPr lang="en-US" sz="1600" kern="100" dirty="0">
                <a:solidFill>
                  <a:srgbClr val="002060"/>
                </a:solidFill>
                <a:ea typeface="Calibri" panose="020F0502020204030204" pitchFamily="34" charset="0"/>
              </a:rPr>
              <a:t>to allow a proposed investment project</a:t>
            </a:r>
            <a:r>
              <a:rPr lang="it-IT" sz="1600" kern="100" dirty="0">
                <a:solidFill>
                  <a:srgbClr val="002060"/>
                </a:solidFill>
                <a:ea typeface="Calibri" panose="020F0502020204030204" pitchFamily="34" charset="0"/>
              </a:rPr>
              <a:t>. </a:t>
            </a:r>
            <a:endParaRPr lang="it-IT" sz="1600" kern="100" dirty="0">
              <a:solidFill>
                <a:srgbClr val="002060"/>
              </a:solidFill>
              <a:effectLst/>
              <a:ea typeface="Calibri" panose="020F0502020204030204" pitchFamily="34" charset="0"/>
            </a:endParaRPr>
          </a:p>
          <a:p>
            <a:pPr marL="324000" lvl="0" indent="-342900" algn="just">
              <a:lnSpc>
                <a:spcPct val="150000"/>
              </a:lnSpc>
              <a:spcBef>
                <a:spcPts val="600"/>
              </a:spcBef>
              <a:spcAft>
                <a:spcPts val="600"/>
              </a:spcAft>
              <a:buFont typeface="Arial" panose="020B0604020202020204" pitchFamily="34" charset="0"/>
              <a:buChar char="•"/>
            </a:pPr>
            <a:r>
              <a:rPr lang="en-US" sz="1600" b="1" kern="100" dirty="0">
                <a:solidFill>
                  <a:srgbClr val="002060"/>
                </a:solidFill>
                <a:effectLst/>
                <a:ea typeface="Calibri" panose="020F0502020204030204" pitchFamily="34" charset="0"/>
              </a:rPr>
              <a:t>Integration</a:t>
            </a:r>
            <a:r>
              <a:rPr lang="en-US" sz="1600" kern="100" dirty="0">
                <a:solidFill>
                  <a:srgbClr val="002060"/>
                </a:solidFill>
                <a:effectLst/>
                <a:ea typeface="Calibri" panose="020F0502020204030204" pitchFamily="34" charset="0"/>
              </a:rPr>
              <a:t> of environmental and social concerns into economic activities</a:t>
            </a:r>
            <a:r>
              <a:rPr lang="it-IT" sz="1600" kern="100" dirty="0">
                <a:solidFill>
                  <a:srgbClr val="002060"/>
                </a:solidFill>
                <a:effectLst/>
                <a:ea typeface="Calibri" panose="020F0502020204030204" pitchFamily="34" charset="0"/>
              </a:rPr>
              <a:t>. </a:t>
            </a:r>
          </a:p>
          <a:p>
            <a:pPr marL="324000" lvl="0" indent="-342900" algn="just">
              <a:lnSpc>
                <a:spcPct val="150000"/>
              </a:lnSpc>
              <a:spcBef>
                <a:spcPts val="600"/>
              </a:spcBef>
              <a:spcAft>
                <a:spcPts val="600"/>
              </a:spcAft>
              <a:buFont typeface="Arial" panose="020B0604020202020204" pitchFamily="34" charset="0"/>
              <a:buChar char="•"/>
            </a:pPr>
            <a:r>
              <a:rPr lang="it-IT" sz="1600" kern="100" dirty="0">
                <a:solidFill>
                  <a:srgbClr val="002060"/>
                </a:solidFill>
                <a:ea typeface="Calibri" panose="020F0502020204030204" pitchFamily="34" charset="0"/>
              </a:rPr>
              <a:t>OUTCOMES: </a:t>
            </a:r>
          </a:p>
          <a:p>
            <a:pPr marL="781200" lvl="1" indent="-342900" algn="just">
              <a:lnSpc>
                <a:spcPct val="150000"/>
              </a:lnSpc>
              <a:spcBef>
                <a:spcPts val="600"/>
              </a:spcBef>
              <a:spcAft>
                <a:spcPts val="600"/>
              </a:spcAft>
              <a:buFont typeface="Arial" panose="020B0604020202020204" pitchFamily="34" charset="0"/>
              <a:buChar char="•"/>
            </a:pPr>
            <a:r>
              <a:rPr lang="it-IT" sz="1600" kern="100" dirty="0">
                <a:solidFill>
                  <a:srgbClr val="002060"/>
                </a:solidFill>
                <a:effectLst/>
                <a:ea typeface="Calibri" panose="020F0502020204030204" pitchFamily="34" charset="0"/>
              </a:rPr>
              <a:t>Positive </a:t>
            </a:r>
            <a:r>
              <a:rPr lang="it-IT" sz="1600" kern="100" dirty="0">
                <a:solidFill>
                  <a:srgbClr val="002060"/>
                </a:solidFill>
                <a:effectLst/>
                <a:ea typeface="Calibri" panose="020F0502020204030204" pitchFamily="34" charset="0"/>
                <a:sym typeface="Wingdings" panose="05000000000000000000" pitchFamily="2" charset="2"/>
              </a:rPr>
              <a:t> </a:t>
            </a:r>
            <a:r>
              <a:rPr lang="it-IT" sz="1600" kern="100" dirty="0" err="1">
                <a:solidFill>
                  <a:srgbClr val="002060"/>
                </a:solidFill>
                <a:effectLst/>
                <a:ea typeface="Calibri" panose="020F0502020204030204" pitchFamily="34" charset="0"/>
                <a:sym typeface="Wingdings" panose="05000000000000000000" pitchFamily="2" charset="2"/>
              </a:rPr>
              <a:t>approval</a:t>
            </a:r>
            <a:r>
              <a:rPr lang="it-IT" sz="1600" kern="100" dirty="0">
                <a:solidFill>
                  <a:srgbClr val="002060"/>
                </a:solidFill>
                <a:effectLst/>
                <a:ea typeface="Calibri" panose="020F0502020204030204" pitchFamily="34" charset="0"/>
                <a:sym typeface="Wingdings" panose="05000000000000000000" pitchFamily="2" charset="2"/>
              </a:rPr>
              <a:t> </a:t>
            </a:r>
            <a:r>
              <a:rPr lang="it-IT" sz="1600" kern="100" dirty="0" err="1">
                <a:solidFill>
                  <a:srgbClr val="002060"/>
                </a:solidFill>
                <a:effectLst/>
                <a:ea typeface="Calibri" panose="020F0502020204030204" pitchFamily="34" charset="0"/>
                <a:sym typeface="Wingdings" panose="05000000000000000000" pitchFamily="2" charset="2"/>
              </a:rPr>
              <a:t>formulation</a:t>
            </a:r>
            <a:r>
              <a:rPr lang="it-IT" sz="1600" kern="100" dirty="0">
                <a:solidFill>
                  <a:srgbClr val="002060"/>
                </a:solidFill>
                <a:effectLst/>
                <a:ea typeface="Calibri" panose="020F0502020204030204" pitchFamily="34" charset="0"/>
                <a:sym typeface="Wingdings" panose="05000000000000000000" pitchFamily="2" charset="2"/>
              </a:rPr>
              <a:t> of social and </a:t>
            </a:r>
            <a:r>
              <a:rPr lang="it-IT" sz="1600" kern="100" dirty="0" err="1">
                <a:solidFill>
                  <a:srgbClr val="002060"/>
                </a:solidFill>
                <a:effectLst/>
                <a:ea typeface="Calibri" panose="020F0502020204030204" pitchFamily="34" charset="0"/>
                <a:sym typeface="Wingdings" panose="05000000000000000000" pitchFamily="2" charset="2"/>
              </a:rPr>
              <a:t>environmental</a:t>
            </a:r>
            <a:r>
              <a:rPr lang="it-IT" sz="1600" kern="100" dirty="0">
                <a:solidFill>
                  <a:srgbClr val="002060"/>
                </a:solidFill>
                <a:effectLst/>
                <a:ea typeface="Calibri" panose="020F0502020204030204" pitchFamily="34" charset="0"/>
                <a:sym typeface="Wingdings" panose="05000000000000000000" pitchFamily="2" charset="2"/>
              </a:rPr>
              <a:t> management plan  </a:t>
            </a:r>
            <a:r>
              <a:rPr lang="en-US" sz="1600" kern="100" dirty="0">
                <a:solidFill>
                  <a:srgbClr val="002060"/>
                </a:solidFill>
                <a:effectLst/>
                <a:ea typeface="Calibri" panose="020F0502020204030204" pitchFamily="34" charset="0"/>
                <a:sym typeface="Wingdings" panose="05000000000000000000" pitchFamily="2" charset="2"/>
              </a:rPr>
              <a:t>covers the entire duration of the project and suggests how to address particular risks.</a:t>
            </a:r>
          </a:p>
          <a:p>
            <a:pPr marL="781200" lvl="1" indent="-342900" algn="just">
              <a:lnSpc>
                <a:spcPct val="150000"/>
              </a:lnSpc>
              <a:spcBef>
                <a:spcPts val="600"/>
              </a:spcBef>
              <a:spcAft>
                <a:spcPts val="600"/>
              </a:spcAft>
              <a:buFont typeface="Arial" panose="020B0604020202020204" pitchFamily="34" charset="0"/>
              <a:buChar char="•"/>
            </a:pPr>
            <a:r>
              <a:rPr lang="en-US" sz="1600" kern="100" dirty="0">
                <a:solidFill>
                  <a:srgbClr val="002060"/>
                </a:solidFill>
                <a:ea typeface="Calibri" panose="020F0502020204030204" pitchFamily="34" charset="0"/>
                <a:sym typeface="Wingdings" panose="05000000000000000000" pitchFamily="2" charset="2"/>
              </a:rPr>
              <a:t>Conditioned/modified approval  ESIAs identify potential concerns  propose alternatives  or preventative or mitigating actions. </a:t>
            </a:r>
          </a:p>
          <a:p>
            <a:pPr marL="781200" lvl="1" indent="-342900" algn="just">
              <a:lnSpc>
                <a:spcPct val="150000"/>
              </a:lnSpc>
              <a:spcBef>
                <a:spcPts val="600"/>
              </a:spcBef>
              <a:spcAft>
                <a:spcPts val="600"/>
              </a:spcAft>
              <a:buFont typeface="Arial" panose="020B0604020202020204" pitchFamily="34" charset="0"/>
              <a:buChar char="•"/>
            </a:pPr>
            <a:r>
              <a:rPr lang="en-US" sz="1600" kern="100" dirty="0">
                <a:solidFill>
                  <a:srgbClr val="002060"/>
                </a:solidFill>
                <a:effectLst/>
                <a:ea typeface="Calibri" panose="020F0502020204030204" pitchFamily="34" charset="0"/>
                <a:sym typeface="Wingdings" panose="05000000000000000000" pitchFamily="2" charset="2"/>
              </a:rPr>
              <a:t>Negative  </a:t>
            </a:r>
            <a:r>
              <a:rPr lang="en-US" sz="1600" kern="100" dirty="0">
                <a:solidFill>
                  <a:srgbClr val="002060"/>
                </a:solidFill>
                <a:ea typeface="Calibri" panose="020F0502020204030204" pitchFamily="34" charset="0"/>
                <a:sym typeface="Wingdings" panose="05000000000000000000" pitchFamily="2" charset="2"/>
              </a:rPr>
              <a:t>ESIASs with negative results. </a:t>
            </a:r>
          </a:p>
          <a:p>
            <a:pPr marL="285750" indent="-285750" algn="just">
              <a:lnSpc>
                <a:spcPct val="150000"/>
              </a:lnSpc>
              <a:spcBef>
                <a:spcPts val="600"/>
              </a:spcBef>
              <a:spcAft>
                <a:spcPts val="600"/>
              </a:spcAft>
              <a:buFont typeface="Arial" panose="020B0604020202020204" pitchFamily="34" charset="0"/>
              <a:buChar char="•"/>
            </a:pPr>
            <a:r>
              <a:rPr lang="en-US" sz="1600" kern="100" dirty="0">
                <a:solidFill>
                  <a:srgbClr val="002060"/>
                </a:solidFill>
                <a:effectLst/>
                <a:ea typeface="Calibri" panose="020F0502020204030204" pitchFamily="34" charset="0"/>
                <a:sym typeface="Wingdings" panose="05000000000000000000" pitchFamily="2" charset="2"/>
              </a:rPr>
              <a:t>ESIA</a:t>
            </a:r>
            <a:r>
              <a:rPr lang="en-US" sz="1600" kern="100" dirty="0">
                <a:solidFill>
                  <a:srgbClr val="002060"/>
                </a:solidFill>
                <a:ea typeface="Calibri" panose="020F0502020204030204" pitchFamily="34" charset="0"/>
                <a:sym typeface="Wingdings" panose="05000000000000000000" pitchFamily="2" charset="2"/>
              </a:rPr>
              <a:t>s procedures and respect the outcomes could be voluntary or compulsory. </a:t>
            </a:r>
          </a:p>
          <a:p>
            <a:pPr marL="285750" indent="-285750" algn="just">
              <a:lnSpc>
                <a:spcPct val="150000"/>
              </a:lnSpc>
              <a:spcBef>
                <a:spcPts val="600"/>
              </a:spcBef>
              <a:spcAft>
                <a:spcPts val="600"/>
              </a:spcAft>
              <a:buFont typeface="Arial" panose="020B0604020202020204" pitchFamily="34" charset="0"/>
              <a:buChar char="•"/>
            </a:pPr>
            <a:r>
              <a:rPr lang="en-US" sz="1600" b="1" kern="100" dirty="0">
                <a:solidFill>
                  <a:srgbClr val="002060"/>
                </a:solidFill>
                <a:effectLst/>
                <a:ea typeface="Calibri" panose="020F0502020204030204" pitchFamily="34" charset="0"/>
              </a:rPr>
              <a:t>Recent integration of social and cultural dimension </a:t>
            </a:r>
            <a:r>
              <a:rPr lang="en-US" sz="1600" b="1" kern="100" dirty="0">
                <a:solidFill>
                  <a:srgbClr val="002060"/>
                </a:solidFill>
                <a:effectLst/>
                <a:ea typeface="Calibri" panose="020F0502020204030204" pitchFamily="34" charset="0"/>
                <a:sym typeface="Wingdings" panose="05000000000000000000" pitchFamily="2" charset="2"/>
              </a:rPr>
              <a:t> </a:t>
            </a:r>
            <a:r>
              <a:rPr lang="en-US" sz="1600" kern="100" dirty="0">
                <a:solidFill>
                  <a:srgbClr val="002060"/>
                </a:solidFill>
                <a:effectLst/>
                <a:ea typeface="Calibri" panose="020F0502020204030204" pitchFamily="34" charset="0"/>
              </a:rPr>
              <a:t>Consultation of local communities and indigenous; FPIC, social license to operate, transparency.</a:t>
            </a:r>
            <a:endParaRPr lang="it-IT" sz="1600" kern="100" dirty="0">
              <a:solidFill>
                <a:srgbClr val="002060"/>
              </a:solidFill>
              <a:effectLst/>
              <a:ea typeface="Calibri" panose="020F0502020204030204" pitchFamily="34" charset="0"/>
            </a:endParaRPr>
          </a:p>
        </p:txBody>
      </p:sp>
    </p:spTree>
    <p:extLst>
      <p:ext uri="{BB962C8B-B14F-4D97-AF65-F5344CB8AC3E}">
        <p14:creationId xmlns:p14="http://schemas.microsoft.com/office/powerpoint/2010/main" val="311361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e 6">
            <a:extLst>
              <a:ext uri="{FF2B5EF4-FFF2-40B4-BE49-F238E27FC236}">
                <a16:creationId xmlns:a16="http://schemas.microsoft.com/office/drawing/2014/main" id="{A9E2648B-5821-F627-8366-018434761725}"/>
              </a:ext>
            </a:extLst>
          </p:cNvPr>
          <p:cNvSpPr/>
          <p:nvPr/>
        </p:nvSpPr>
        <p:spPr>
          <a:xfrm>
            <a:off x="-60385" y="1319841"/>
            <a:ext cx="7988060" cy="5331125"/>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TYPES OF IMPACT ASSESSMENTS</a:t>
            </a:r>
          </a:p>
        </p:txBody>
      </p:sp>
      <p:sp>
        <p:nvSpPr>
          <p:cNvPr id="3" name="CasellaDiTesto 2">
            <a:extLst>
              <a:ext uri="{FF2B5EF4-FFF2-40B4-BE49-F238E27FC236}">
                <a16:creationId xmlns:a16="http://schemas.microsoft.com/office/drawing/2014/main" id="{4DA9D196-4754-8949-3846-B3B1B743E149}"/>
              </a:ext>
            </a:extLst>
          </p:cNvPr>
          <p:cNvSpPr txBox="1"/>
          <p:nvPr/>
        </p:nvSpPr>
        <p:spPr>
          <a:xfrm>
            <a:off x="1975076" y="1749438"/>
            <a:ext cx="3805917" cy="1679562"/>
          </a:xfrm>
          <a:prstGeom prst="rect">
            <a:avLst/>
          </a:prstGeom>
          <a:solidFill>
            <a:schemeClr val="accent5">
              <a:lumMod val="20000"/>
              <a:lumOff val="80000"/>
            </a:schemeClr>
          </a:solidFill>
          <a:ln>
            <a:solidFill>
              <a:srgbClr val="002060"/>
            </a:solidFill>
          </a:ln>
        </p:spPr>
        <p:txBody>
          <a:bodyPr wrap="square">
            <a:spAutoFit/>
          </a:bodyPr>
          <a:lstStyle/>
          <a:p>
            <a:pPr lvl="0" algn="ctr">
              <a:lnSpc>
                <a:spcPct val="150000"/>
              </a:lnSpc>
              <a:spcBef>
                <a:spcPts val="600"/>
              </a:spcBef>
            </a:pPr>
            <a:r>
              <a:rPr lang="en-GB" sz="1200" b="1" kern="100">
                <a:solidFill>
                  <a:srgbClr val="002060"/>
                </a:solidFill>
                <a:effectLst/>
                <a:ea typeface="Calibri" panose="020F0502020204030204" pitchFamily="34" charset="0"/>
              </a:rPr>
              <a:t>1. </a:t>
            </a:r>
            <a:r>
              <a:rPr lang="en-GB" sz="1200" b="1" kern="100" dirty="0">
                <a:solidFill>
                  <a:srgbClr val="002060"/>
                </a:solidFill>
                <a:effectLst/>
                <a:ea typeface="Calibri" panose="020F0502020204030204" pitchFamily="34" charset="0"/>
              </a:rPr>
              <a:t>ENVIRONMENTAL</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a typeface="Calibri" panose="020F0502020204030204" pitchFamily="34" charset="0"/>
              </a:rPr>
              <a:t>Integration of environmental concerns in economic activities. </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ffectLst/>
                <a:ea typeface="Calibri" panose="020F0502020204030204" pitchFamily="34" charset="0"/>
              </a:rPr>
              <a:t>Well-known instrument in International Law. </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a typeface="Calibri" panose="020F0502020204030204" pitchFamily="34" charset="0"/>
              </a:rPr>
              <a:t>Prevent damages to environment, health, life</a:t>
            </a:r>
            <a:endParaRPr lang="en-GB" sz="1200" kern="100" dirty="0">
              <a:solidFill>
                <a:srgbClr val="002060"/>
              </a:solidFill>
              <a:effectLst/>
              <a:ea typeface="Calibri" panose="020F0502020204030204" pitchFamily="34" charset="0"/>
            </a:endParaRPr>
          </a:p>
        </p:txBody>
      </p:sp>
      <p:sp>
        <p:nvSpPr>
          <p:cNvPr id="4" name="CasellaDiTesto 3">
            <a:extLst>
              <a:ext uri="{FF2B5EF4-FFF2-40B4-BE49-F238E27FC236}">
                <a16:creationId xmlns:a16="http://schemas.microsoft.com/office/drawing/2014/main" id="{9B88321C-F71C-77FD-4E7D-3A087A4F1104}"/>
              </a:ext>
            </a:extLst>
          </p:cNvPr>
          <p:cNvSpPr txBox="1"/>
          <p:nvPr/>
        </p:nvSpPr>
        <p:spPr>
          <a:xfrm>
            <a:off x="264659" y="4668820"/>
            <a:ext cx="3420835" cy="340734"/>
          </a:xfrm>
          <a:prstGeom prst="rect">
            <a:avLst/>
          </a:prstGeom>
          <a:noFill/>
        </p:spPr>
        <p:txBody>
          <a:bodyPr wrap="square">
            <a:spAutoFit/>
          </a:bodyPr>
          <a:lstStyle/>
          <a:p>
            <a:pPr lvl="0" algn="ctr">
              <a:lnSpc>
                <a:spcPct val="150000"/>
              </a:lnSpc>
              <a:spcBef>
                <a:spcPts val="600"/>
              </a:spcBef>
            </a:pPr>
            <a:r>
              <a:rPr lang="en-GB" sz="1200" kern="100" dirty="0">
                <a:solidFill>
                  <a:srgbClr val="002060"/>
                </a:solidFill>
                <a:ea typeface="Calibri" panose="020F0502020204030204" pitchFamily="34" charset="0"/>
              </a:rPr>
              <a:t> </a:t>
            </a:r>
            <a:endParaRPr lang="en-GB" sz="1200" kern="100" dirty="0">
              <a:solidFill>
                <a:srgbClr val="002060"/>
              </a:solidFill>
              <a:effectLst/>
              <a:ea typeface="Calibri" panose="020F0502020204030204" pitchFamily="34" charset="0"/>
            </a:endParaRPr>
          </a:p>
        </p:txBody>
      </p:sp>
      <p:sp>
        <p:nvSpPr>
          <p:cNvPr id="15" name="CasellaDiTesto 14">
            <a:extLst>
              <a:ext uri="{FF2B5EF4-FFF2-40B4-BE49-F238E27FC236}">
                <a16:creationId xmlns:a16="http://schemas.microsoft.com/office/drawing/2014/main" id="{F00ADF2D-0DEE-0B51-A00C-AB69F7B72735}"/>
              </a:ext>
            </a:extLst>
          </p:cNvPr>
          <p:cNvSpPr txBox="1"/>
          <p:nvPr/>
        </p:nvSpPr>
        <p:spPr>
          <a:xfrm>
            <a:off x="4949597" y="3970258"/>
            <a:ext cx="2074042" cy="1602618"/>
          </a:xfrm>
          <a:prstGeom prst="rect">
            <a:avLst/>
          </a:prstGeom>
          <a:solidFill>
            <a:schemeClr val="accent5">
              <a:lumMod val="20000"/>
              <a:lumOff val="80000"/>
            </a:schemeClr>
          </a:solidFill>
          <a:ln>
            <a:solidFill>
              <a:srgbClr val="002060"/>
            </a:solidFill>
          </a:ln>
        </p:spPr>
        <p:txBody>
          <a:bodyPr wrap="square">
            <a:spAutoFit/>
          </a:bodyPr>
          <a:lstStyle/>
          <a:p>
            <a:pPr lvl="0" algn="ctr">
              <a:lnSpc>
                <a:spcPct val="150000"/>
              </a:lnSpc>
              <a:spcBef>
                <a:spcPts val="600"/>
              </a:spcBef>
            </a:pPr>
            <a:r>
              <a:rPr lang="en-GB" sz="1200" b="1" kern="100" dirty="0">
                <a:solidFill>
                  <a:srgbClr val="002060"/>
                </a:solidFill>
                <a:effectLst/>
                <a:ea typeface="Calibri" panose="020F0502020204030204" pitchFamily="34" charset="0"/>
              </a:rPr>
              <a:t>3. SUSTAINABILITY</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a typeface="Calibri" panose="020F0502020204030204" pitchFamily="34" charset="0"/>
              </a:rPr>
              <a:t>Integration of all the SDGs dimensions</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ffectLst/>
                <a:ea typeface="Calibri" panose="020F0502020204030204" pitchFamily="34" charset="0"/>
              </a:rPr>
              <a:t>Contribute to promote SDGs. </a:t>
            </a:r>
          </a:p>
        </p:txBody>
      </p:sp>
      <p:sp>
        <p:nvSpPr>
          <p:cNvPr id="16" name="CasellaDiTesto 15">
            <a:extLst>
              <a:ext uri="{FF2B5EF4-FFF2-40B4-BE49-F238E27FC236}">
                <a16:creationId xmlns:a16="http://schemas.microsoft.com/office/drawing/2014/main" id="{55B5CE69-365B-3ADA-4A43-C2AF1F4CB407}"/>
              </a:ext>
            </a:extLst>
          </p:cNvPr>
          <p:cNvSpPr txBox="1"/>
          <p:nvPr/>
        </p:nvSpPr>
        <p:spPr>
          <a:xfrm>
            <a:off x="1283134" y="3760879"/>
            <a:ext cx="2361481" cy="2156616"/>
          </a:xfrm>
          <a:prstGeom prst="rect">
            <a:avLst/>
          </a:prstGeom>
          <a:solidFill>
            <a:schemeClr val="accent5">
              <a:lumMod val="20000"/>
              <a:lumOff val="80000"/>
            </a:schemeClr>
          </a:solidFill>
          <a:ln>
            <a:solidFill>
              <a:srgbClr val="002060"/>
            </a:solidFill>
          </a:ln>
        </p:spPr>
        <p:txBody>
          <a:bodyPr wrap="square">
            <a:spAutoFit/>
          </a:bodyPr>
          <a:lstStyle/>
          <a:p>
            <a:pPr lvl="0" algn="ctr">
              <a:lnSpc>
                <a:spcPct val="150000"/>
              </a:lnSpc>
              <a:spcBef>
                <a:spcPts val="600"/>
              </a:spcBef>
            </a:pPr>
            <a:r>
              <a:rPr lang="en-GB" sz="1200" b="1" kern="100" dirty="0">
                <a:solidFill>
                  <a:srgbClr val="002060"/>
                </a:solidFill>
                <a:effectLst/>
                <a:ea typeface="Calibri" panose="020F0502020204030204" pitchFamily="34" charset="0"/>
              </a:rPr>
              <a:t>2. SOCIAL / HUMAN RIGHTS</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a typeface="Calibri" panose="020F0502020204030204" pitchFamily="34" charset="0"/>
              </a:rPr>
              <a:t>Integration of social, cultural, indigenous, Human Rights concerns. </a:t>
            </a:r>
          </a:p>
          <a:p>
            <a:pPr marL="285750" lvl="0" indent="-285750" algn="ctr">
              <a:lnSpc>
                <a:spcPct val="150000"/>
              </a:lnSpc>
              <a:spcBef>
                <a:spcPts val="600"/>
              </a:spcBef>
              <a:buFont typeface="Arial" panose="020B0604020202020204" pitchFamily="34" charset="0"/>
              <a:buChar char="•"/>
            </a:pPr>
            <a:r>
              <a:rPr lang="en-GB" sz="1200" kern="100" dirty="0">
                <a:solidFill>
                  <a:srgbClr val="002060"/>
                </a:solidFill>
                <a:effectLst/>
                <a:ea typeface="Calibri" panose="020F0502020204030204" pitchFamily="34" charset="0"/>
              </a:rPr>
              <a:t>Prevent human rights violations and troubles wi</a:t>
            </a:r>
            <a:r>
              <a:rPr lang="en-GB" sz="1200" kern="100" dirty="0">
                <a:solidFill>
                  <a:srgbClr val="002060"/>
                </a:solidFill>
                <a:ea typeface="Calibri" panose="020F0502020204030204" pitchFamily="34" charset="0"/>
              </a:rPr>
              <a:t>th local communities</a:t>
            </a:r>
            <a:r>
              <a:rPr lang="en-GB" sz="1200" kern="100" dirty="0">
                <a:solidFill>
                  <a:srgbClr val="002060"/>
                </a:solidFill>
                <a:effectLst/>
                <a:ea typeface="Calibri" panose="020F0502020204030204" pitchFamily="34" charset="0"/>
              </a:rPr>
              <a:t>. </a:t>
            </a:r>
          </a:p>
        </p:txBody>
      </p:sp>
      <p:sp>
        <p:nvSpPr>
          <p:cNvPr id="5" name="CasellaDiTesto 4">
            <a:extLst>
              <a:ext uri="{FF2B5EF4-FFF2-40B4-BE49-F238E27FC236}">
                <a16:creationId xmlns:a16="http://schemas.microsoft.com/office/drawing/2014/main" id="{DB4F7D61-C76E-2C65-0C9C-BC43E49BD4DF}"/>
              </a:ext>
            </a:extLst>
          </p:cNvPr>
          <p:cNvSpPr txBox="1"/>
          <p:nvPr/>
        </p:nvSpPr>
        <p:spPr>
          <a:xfrm>
            <a:off x="8946150" y="4486558"/>
            <a:ext cx="2766088" cy="792781"/>
          </a:xfrm>
          <a:prstGeom prst="rect">
            <a:avLst/>
          </a:prstGeom>
          <a:solidFill>
            <a:schemeClr val="accent5">
              <a:lumMod val="20000"/>
              <a:lumOff val="80000"/>
            </a:schemeClr>
          </a:solidFill>
          <a:ln>
            <a:solidFill>
              <a:srgbClr val="002060"/>
            </a:solidFill>
          </a:ln>
        </p:spPr>
        <p:txBody>
          <a:bodyPr wrap="square">
            <a:spAutoFit/>
          </a:bodyPr>
          <a:lstStyle/>
          <a:p>
            <a:pPr lvl="0" algn="ctr">
              <a:lnSpc>
                <a:spcPct val="150000"/>
              </a:lnSpc>
              <a:spcBef>
                <a:spcPts val="600"/>
              </a:spcBef>
            </a:pPr>
            <a:r>
              <a:rPr lang="en-GB" sz="1600" b="1" kern="100" dirty="0">
                <a:solidFill>
                  <a:srgbClr val="002060"/>
                </a:solidFill>
                <a:ea typeface="Calibri" panose="020F0502020204030204" pitchFamily="34" charset="0"/>
              </a:rPr>
              <a:t>REGULATORY IMPACT ASSESSMENT</a:t>
            </a:r>
          </a:p>
        </p:txBody>
      </p:sp>
      <p:sp>
        <p:nvSpPr>
          <p:cNvPr id="6" name="CasellaDiTesto 5">
            <a:extLst>
              <a:ext uri="{FF2B5EF4-FFF2-40B4-BE49-F238E27FC236}">
                <a16:creationId xmlns:a16="http://schemas.microsoft.com/office/drawing/2014/main" id="{FF105A01-2C3B-F855-100A-FD88AEE2FB91}"/>
              </a:ext>
            </a:extLst>
          </p:cNvPr>
          <p:cNvSpPr txBox="1"/>
          <p:nvPr/>
        </p:nvSpPr>
        <p:spPr>
          <a:xfrm>
            <a:off x="8946150" y="2371442"/>
            <a:ext cx="2854136" cy="792781"/>
          </a:xfrm>
          <a:prstGeom prst="rect">
            <a:avLst/>
          </a:prstGeom>
          <a:solidFill>
            <a:schemeClr val="accent5">
              <a:lumMod val="20000"/>
              <a:lumOff val="80000"/>
            </a:schemeClr>
          </a:solidFill>
          <a:ln>
            <a:solidFill>
              <a:srgbClr val="002060"/>
            </a:solidFill>
          </a:ln>
        </p:spPr>
        <p:txBody>
          <a:bodyPr wrap="square">
            <a:spAutoFit/>
          </a:bodyPr>
          <a:lstStyle/>
          <a:p>
            <a:pPr lvl="0" algn="ctr">
              <a:lnSpc>
                <a:spcPct val="150000"/>
              </a:lnSpc>
              <a:spcBef>
                <a:spcPts val="600"/>
              </a:spcBef>
            </a:pPr>
            <a:r>
              <a:rPr lang="en-GB" sz="1600" b="1" kern="100" dirty="0">
                <a:solidFill>
                  <a:srgbClr val="002060"/>
                </a:solidFill>
                <a:ea typeface="Calibri" panose="020F0502020204030204" pitchFamily="34" charset="0"/>
              </a:rPr>
              <a:t>INTERNATIONAL AGREEMENTS IMPACT ASSESSMENT</a:t>
            </a:r>
          </a:p>
        </p:txBody>
      </p:sp>
      <p:sp>
        <p:nvSpPr>
          <p:cNvPr id="8" name="CasellaDiTesto 7">
            <a:extLst>
              <a:ext uri="{FF2B5EF4-FFF2-40B4-BE49-F238E27FC236}">
                <a16:creationId xmlns:a16="http://schemas.microsoft.com/office/drawing/2014/main" id="{CDB7FA0C-8CE2-245B-BE91-E4216D54B5A2}"/>
              </a:ext>
            </a:extLst>
          </p:cNvPr>
          <p:cNvSpPr txBox="1"/>
          <p:nvPr/>
        </p:nvSpPr>
        <p:spPr>
          <a:xfrm>
            <a:off x="879476" y="820253"/>
            <a:ext cx="6108336" cy="464871"/>
          </a:xfrm>
          <a:prstGeom prst="rect">
            <a:avLst/>
          </a:prstGeom>
          <a:solidFill>
            <a:schemeClr val="accent5">
              <a:lumMod val="20000"/>
              <a:lumOff val="80000"/>
            </a:schemeClr>
          </a:solidFill>
          <a:ln>
            <a:noFill/>
          </a:ln>
        </p:spPr>
        <p:txBody>
          <a:bodyPr wrap="square">
            <a:spAutoFit/>
          </a:bodyPr>
          <a:lstStyle/>
          <a:p>
            <a:pPr lvl="0" algn="ctr">
              <a:lnSpc>
                <a:spcPct val="150000"/>
              </a:lnSpc>
              <a:spcBef>
                <a:spcPts val="600"/>
              </a:spcBef>
            </a:pPr>
            <a:r>
              <a:rPr lang="en-GB" b="1" kern="100" dirty="0">
                <a:solidFill>
                  <a:srgbClr val="002060"/>
                </a:solidFill>
                <a:ea typeface="Calibri" panose="020F0502020204030204" pitchFamily="34" charset="0"/>
              </a:rPr>
              <a:t>IMPACT ASSESSMENTS ON INVESTMENT PROJECTS</a:t>
            </a:r>
          </a:p>
        </p:txBody>
      </p:sp>
    </p:spTree>
    <p:extLst>
      <p:ext uri="{BB962C8B-B14F-4D97-AF65-F5344CB8AC3E}">
        <p14:creationId xmlns:p14="http://schemas.microsoft.com/office/powerpoint/2010/main" val="351953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MAIN FUNCTIONS OF IMPACT ASSESSMENTS</a:t>
            </a:r>
          </a:p>
        </p:txBody>
      </p:sp>
      <p:sp>
        <p:nvSpPr>
          <p:cNvPr id="9" name="CasellaDiTesto 8">
            <a:extLst>
              <a:ext uri="{FF2B5EF4-FFF2-40B4-BE49-F238E27FC236}">
                <a16:creationId xmlns:a16="http://schemas.microsoft.com/office/drawing/2014/main" id="{4D9CE0C6-802B-559B-1C9C-B681290CF856}"/>
              </a:ext>
            </a:extLst>
          </p:cNvPr>
          <p:cNvSpPr txBox="1"/>
          <p:nvPr/>
        </p:nvSpPr>
        <p:spPr>
          <a:xfrm>
            <a:off x="1633879" y="1629076"/>
            <a:ext cx="2922814" cy="1162113"/>
          </a:xfrm>
          <a:prstGeom prst="rect">
            <a:avLst/>
          </a:prstGeom>
          <a:noFill/>
        </p:spPr>
        <p:txBody>
          <a:bodyPr wrap="square">
            <a:spAutoFit/>
          </a:bodyPr>
          <a:lstStyle/>
          <a:p>
            <a:pPr algn="ctr">
              <a:lnSpc>
                <a:spcPct val="150000"/>
              </a:lnSpc>
            </a:pPr>
            <a:r>
              <a:rPr lang="it-IT" sz="1600" b="1" kern="100" dirty="0">
                <a:solidFill>
                  <a:srgbClr val="002060"/>
                </a:solidFill>
                <a:effectLst/>
                <a:ea typeface="Calibri" panose="020F0502020204030204" pitchFamily="34" charset="0"/>
              </a:rPr>
              <a:t>IMPLEMENTATION OF </a:t>
            </a:r>
            <a:r>
              <a:rPr lang="it-IT" sz="1600" b="1" kern="100" dirty="0" err="1">
                <a:solidFill>
                  <a:srgbClr val="002060"/>
                </a:solidFill>
                <a:effectLst/>
                <a:ea typeface="Calibri" panose="020F0502020204030204" pitchFamily="34" charset="0"/>
              </a:rPr>
              <a:t>SDGs</a:t>
            </a:r>
            <a:r>
              <a:rPr lang="it-IT" sz="1600" b="1" kern="100" dirty="0">
                <a:solidFill>
                  <a:srgbClr val="002060"/>
                </a:solidFill>
                <a:effectLst/>
                <a:ea typeface="Calibri" panose="020F0502020204030204" pitchFamily="34" charset="0"/>
              </a:rPr>
              <a:t> AND AGENDA 2030 </a:t>
            </a:r>
            <a:r>
              <a:rPr lang="it-IT" sz="1600" kern="100" dirty="0">
                <a:solidFill>
                  <a:srgbClr val="002060"/>
                </a:solidFill>
                <a:effectLst/>
                <a:ea typeface="Calibri" panose="020F0502020204030204" pitchFamily="34" charset="0"/>
              </a:rPr>
              <a:t>(dichiarazione di Minsk del 2017)</a:t>
            </a:r>
            <a:endParaRPr lang="it-IT" sz="1500" kern="100" dirty="0">
              <a:effectLst/>
              <a:ea typeface="Calibri" panose="020F0502020204030204" pitchFamily="34" charset="0"/>
            </a:endParaRPr>
          </a:p>
        </p:txBody>
      </p:sp>
      <p:sp>
        <p:nvSpPr>
          <p:cNvPr id="5" name="CasellaDiTesto 4">
            <a:extLst>
              <a:ext uri="{FF2B5EF4-FFF2-40B4-BE49-F238E27FC236}">
                <a16:creationId xmlns:a16="http://schemas.microsoft.com/office/drawing/2014/main" id="{A2F14019-9D81-F8CD-6241-3B017F45A91B}"/>
              </a:ext>
            </a:extLst>
          </p:cNvPr>
          <p:cNvSpPr txBox="1"/>
          <p:nvPr/>
        </p:nvSpPr>
        <p:spPr>
          <a:xfrm>
            <a:off x="6458289" y="1150479"/>
            <a:ext cx="3900487" cy="2187394"/>
          </a:xfrm>
          <a:prstGeom prst="rect">
            <a:avLst/>
          </a:prstGeom>
          <a:noFill/>
        </p:spPr>
        <p:txBody>
          <a:bodyPr wrap="square">
            <a:spAutoFit/>
          </a:bodyPr>
          <a:lstStyle/>
          <a:p>
            <a:pPr lvl="0" algn="just">
              <a:lnSpc>
                <a:spcPct val="150000"/>
              </a:lnSpc>
            </a:pPr>
            <a:r>
              <a:rPr lang="it-IT" sz="1600" b="1" kern="100" dirty="0">
                <a:solidFill>
                  <a:srgbClr val="002060"/>
                </a:solidFill>
                <a:effectLst/>
                <a:ea typeface="Calibri" panose="020F0502020204030204" pitchFamily="34" charset="0"/>
              </a:rPr>
              <a:t>TRANSPARENCY, RIGHT TO PARTICIPATE, DISCLOSURE, PUBLIC CONSULATION. </a:t>
            </a:r>
            <a:endParaRPr lang="it-IT" sz="1600" b="1" kern="100" dirty="0">
              <a:solidFill>
                <a:srgbClr val="002060"/>
              </a:solidFill>
              <a:ea typeface="Calibri" panose="020F0502020204030204" pitchFamily="34" charset="0"/>
            </a:endParaRPr>
          </a:p>
          <a:p>
            <a:pPr marL="285750" lvl="0" indent="-285750" algn="just">
              <a:lnSpc>
                <a:spcPct val="150000"/>
              </a:lnSpc>
              <a:buFont typeface="Arial" panose="020B0604020202020204" pitchFamily="34" charset="0"/>
              <a:buChar char="•"/>
            </a:pPr>
            <a:r>
              <a:rPr lang="it-IT" sz="1200" kern="100" dirty="0" err="1">
                <a:solidFill>
                  <a:srgbClr val="002060"/>
                </a:solidFill>
                <a:effectLst/>
                <a:ea typeface="Calibri" panose="020F0502020204030204" pitchFamily="34" charset="0"/>
              </a:rPr>
              <a:t>Tatar</a:t>
            </a:r>
            <a:r>
              <a:rPr lang="it-IT" sz="1200" kern="100" dirty="0">
                <a:solidFill>
                  <a:srgbClr val="002060"/>
                </a:solidFill>
                <a:effectLst/>
                <a:ea typeface="Calibri" panose="020F0502020204030204" pitchFamily="34" charset="0"/>
              </a:rPr>
              <a:t> </a:t>
            </a:r>
            <a:r>
              <a:rPr lang="it-IT" sz="1200" kern="100" dirty="0">
                <a:solidFill>
                  <a:srgbClr val="002060"/>
                </a:solidFill>
                <a:ea typeface="Calibri" panose="020F0502020204030204" pitchFamily="34" charset="0"/>
              </a:rPr>
              <a:t>v</a:t>
            </a:r>
            <a:r>
              <a:rPr lang="it-IT" sz="1200" kern="100" dirty="0">
                <a:solidFill>
                  <a:srgbClr val="002060"/>
                </a:solidFill>
                <a:effectLst/>
                <a:ea typeface="Calibri" panose="020F0502020204030204" pitchFamily="34" charset="0"/>
              </a:rPr>
              <a:t>. Romania, </a:t>
            </a:r>
          </a:p>
          <a:p>
            <a:pPr marL="285750" lvl="0" indent="-285750" algn="just">
              <a:lnSpc>
                <a:spcPct val="150000"/>
              </a:lnSpc>
              <a:buFont typeface="Arial" panose="020B0604020202020204" pitchFamily="34" charset="0"/>
              <a:buChar char="•"/>
            </a:pPr>
            <a:r>
              <a:rPr lang="it-IT" sz="1200" kern="100" dirty="0">
                <a:solidFill>
                  <a:srgbClr val="002060"/>
                </a:solidFill>
                <a:effectLst/>
                <a:ea typeface="Calibri" panose="020F0502020204030204" pitchFamily="34" charset="0"/>
              </a:rPr>
              <a:t>The Social and </a:t>
            </a:r>
            <a:r>
              <a:rPr lang="it-IT" sz="1200" kern="100" dirty="0" err="1">
                <a:solidFill>
                  <a:srgbClr val="002060"/>
                </a:solidFill>
                <a:effectLst/>
                <a:ea typeface="Calibri" panose="020F0502020204030204" pitchFamily="34" charset="0"/>
              </a:rPr>
              <a:t>Economic</a:t>
            </a:r>
            <a:r>
              <a:rPr lang="it-IT" sz="1200" kern="100" dirty="0">
                <a:solidFill>
                  <a:srgbClr val="002060"/>
                </a:solidFill>
                <a:effectLst/>
                <a:ea typeface="Calibri" panose="020F0502020204030204" pitchFamily="34" charset="0"/>
              </a:rPr>
              <a:t> Rights Action Center and the Center for </a:t>
            </a:r>
            <a:r>
              <a:rPr lang="it-IT" sz="1200" kern="100" dirty="0" err="1">
                <a:solidFill>
                  <a:srgbClr val="002060"/>
                </a:solidFill>
                <a:effectLst/>
                <a:ea typeface="Calibri" panose="020F0502020204030204" pitchFamily="34" charset="0"/>
              </a:rPr>
              <a:t>Economic</a:t>
            </a:r>
            <a:r>
              <a:rPr lang="it-IT" sz="1200" kern="100" dirty="0">
                <a:solidFill>
                  <a:srgbClr val="002060"/>
                </a:solidFill>
                <a:effectLst/>
                <a:ea typeface="Calibri" panose="020F0502020204030204" pitchFamily="34" charset="0"/>
              </a:rPr>
              <a:t>, and Social Rights v Nigeria</a:t>
            </a:r>
            <a:r>
              <a:rPr lang="it-IT" sz="1200" kern="100" dirty="0">
                <a:solidFill>
                  <a:srgbClr val="002060"/>
                </a:solidFill>
                <a:ea typeface="Calibri" panose="020F0502020204030204" pitchFamily="34" charset="0"/>
              </a:rPr>
              <a:t>;</a:t>
            </a:r>
          </a:p>
          <a:p>
            <a:pPr marL="285750" lvl="0" indent="-285750" algn="just">
              <a:lnSpc>
                <a:spcPct val="150000"/>
              </a:lnSpc>
              <a:buFont typeface="Arial" panose="020B0604020202020204" pitchFamily="34" charset="0"/>
              <a:buChar char="•"/>
            </a:pPr>
            <a:r>
              <a:rPr lang="it-IT" sz="1200" kern="100" dirty="0" err="1">
                <a:solidFill>
                  <a:srgbClr val="002060"/>
                </a:solidFill>
                <a:effectLst/>
                <a:ea typeface="Calibri" panose="020F0502020204030204" pitchFamily="34" charset="0"/>
              </a:rPr>
              <a:t>Saramaka</a:t>
            </a:r>
            <a:r>
              <a:rPr lang="it-IT" sz="1200" kern="100" dirty="0">
                <a:solidFill>
                  <a:srgbClr val="002060"/>
                </a:solidFill>
                <a:effectLst/>
                <a:ea typeface="Calibri" panose="020F0502020204030204" pitchFamily="34" charset="0"/>
              </a:rPr>
              <a:t> People y Suriname 1 the IACHR</a:t>
            </a:r>
            <a:r>
              <a:rPr lang="it-IT" sz="1200" kern="100" dirty="0">
                <a:solidFill>
                  <a:srgbClr val="002060"/>
                </a:solidFill>
                <a:ea typeface="Calibri" panose="020F0502020204030204" pitchFamily="34" charset="0"/>
              </a:rPr>
              <a:t>; </a:t>
            </a:r>
          </a:p>
          <a:p>
            <a:pPr marL="285750" lvl="0" indent="-285750" algn="just">
              <a:lnSpc>
                <a:spcPct val="150000"/>
              </a:lnSpc>
              <a:buFont typeface="Arial" panose="020B0604020202020204" pitchFamily="34" charset="0"/>
              <a:buChar char="•"/>
            </a:pPr>
            <a:r>
              <a:rPr lang="it-IT" sz="1200" kern="100" dirty="0" err="1">
                <a:solidFill>
                  <a:srgbClr val="002060"/>
                </a:solidFill>
                <a:effectLst/>
                <a:ea typeface="Calibri" panose="020F0502020204030204" pitchFamily="34" charset="0"/>
              </a:rPr>
              <a:t>Taşkin</a:t>
            </a:r>
            <a:r>
              <a:rPr lang="it-IT" sz="1200" kern="100" dirty="0">
                <a:solidFill>
                  <a:srgbClr val="002060"/>
                </a:solidFill>
                <a:effectLst/>
                <a:ea typeface="Calibri" panose="020F0502020204030204" pitchFamily="34" charset="0"/>
              </a:rPr>
              <a:t> e </a:t>
            </a:r>
            <a:r>
              <a:rPr lang="it-IT" sz="1200" kern="100" dirty="0" err="1">
                <a:solidFill>
                  <a:srgbClr val="002060"/>
                </a:solidFill>
                <a:effectLst/>
                <a:ea typeface="Calibri" panose="020F0502020204030204" pitchFamily="34" charset="0"/>
              </a:rPr>
              <a:t>others</a:t>
            </a:r>
            <a:r>
              <a:rPr lang="it-IT" sz="1200" kern="100" dirty="0">
                <a:solidFill>
                  <a:srgbClr val="002060"/>
                </a:solidFill>
                <a:effectLst/>
                <a:ea typeface="Calibri" panose="020F0502020204030204" pitchFamily="34" charset="0"/>
              </a:rPr>
              <a:t> v Turchia, ECHR.</a:t>
            </a:r>
          </a:p>
        </p:txBody>
      </p:sp>
      <p:sp>
        <p:nvSpPr>
          <p:cNvPr id="6" name="CasellaDiTesto 5">
            <a:extLst>
              <a:ext uri="{FF2B5EF4-FFF2-40B4-BE49-F238E27FC236}">
                <a16:creationId xmlns:a16="http://schemas.microsoft.com/office/drawing/2014/main" id="{07E51BCC-1846-FFDA-2B8B-9A98D0E75D42}"/>
              </a:ext>
            </a:extLst>
          </p:cNvPr>
          <p:cNvSpPr txBox="1"/>
          <p:nvPr/>
        </p:nvSpPr>
        <p:spPr>
          <a:xfrm>
            <a:off x="6947125" y="4722632"/>
            <a:ext cx="2922814" cy="506292"/>
          </a:xfrm>
          <a:prstGeom prst="rect">
            <a:avLst/>
          </a:prstGeom>
          <a:noFill/>
        </p:spPr>
        <p:txBody>
          <a:bodyPr wrap="square">
            <a:spAutoFit/>
          </a:bodyPr>
          <a:lstStyle/>
          <a:p>
            <a:pPr algn="ctr">
              <a:lnSpc>
                <a:spcPct val="150000"/>
              </a:lnSpc>
            </a:pPr>
            <a:r>
              <a:rPr lang="it-IT" sz="2000" b="1" kern="100" dirty="0">
                <a:solidFill>
                  <a:srgbClr val="002060"/>
                </a:solidFill>
                <a:effectLst/>
                <a:ea typeface="Calibri" panose="020F0502020204030204" pitchFamily="34" charset="0"/>
              </a:rPr>
              <a:t>PREVENTION</a:t>
            </a:r>
            <a:endParaRPr lang="it-IT" kern="100" dirty="0">
              <a:effectLst/>
              <a:ea typeface="Calibri" panose="020F0502020204030204" pitchFamily="34" charset="0"/>
            </a:endParaRPr>
          </a:p>
        </p:txBody>
      </p:sp>
      <p:sp>
        <p:nvSpPr>
          <p:cNvPr id="7" name="CasellaDiTesto 6">
            <a:extLst>
              <a:ext uri="{FF2B5EF4-FFF2-40B4-BE49-F238E27FC236}">
                <a16:creationId xmlns:a16="http://schemas.microsoft.com/office/drawing/2014/main" id="{0AD085A9-C091-C20D-CF3F-48DA28BF7894}"/>
              </a:ext>
            </a:extLst>
          </p:cNvPr>
          <p:cNvSpPr txBox="1"/>
          <p:nvPr/>
        </p:nvSpPr>
        <p:spPr>
          <a:xfrm>
            <a:off x="1633879" y="4436143"/>
            <a:ext cx="2922814" cy="792781"/>
          </a:xfrm>
          <a:prstGeom prst="rect">
            <a:avLst/>
          </a:prstGeom>
          <a:noFill/>
        </p:spPr>
        <p:txBody>
          <a:bodyPr wrap="square">
            <a:spAutoFit/>
          </a:bodyPr>
          <a:lstStyle/>
          <a:p>
            <a:pPr algn="ctr">
              <a:lnSpc>
                <a:spcPct val="150000"/>
              </a:lnSpc>
            </a:pPr>
            <a:r>
              <a:rPr lang="it-IT" sz="1600" b="1" kern="100" dirty="0">
                <a:solidFill>
                  <a:srgbClr val="002060"/>
                </a:solidFill>
                <a:effectLst/>
                <a:ea typeface="Calibri" panose="020F0502020204030204" pitchFamily="34" charset="0"/>
              </a:rPr>
              <a:t>EVIDENCE</a:t>
            </a:r>
          </a:p>
          <a:p>
            <a:pPr algn="ctr">
              <a:lnSpc>
                <a:spcPct val="150000"/>
              </a:lnSpc>
            </a:pPr>
            <a:r>
              <a:rPr lang="it-IT" sz="1600" b="1" kern="100" dirty="0">
                <a:solidFill>
                  <a:srgbClr val="002060"/>
                </a:solidFill>
                <a:ea typeface="Calibri" panose="020F0502020204030204" pitchFamily="34" charset="0"/>
              </a:rPr>
              <a:t>IN ISDS</a:t>
            </a:r>
            <a:r>
              <a:rPr lang="it-IT" sz="1600" b="1" kern="100" dirty="0">
                <a:solidFill>
                  <a:srgbClr val="002060"/>
                </a:solidFill>
                <a:effectLst/>
                <a:ea typeface="Calibri" panose="020F0502020204030204" pitchFamily="34" charset="0"/>
              </a:rPr>
              <a:t> </a:t>
            </a:r>
            <a:endParaRPr lang="it-IT" sz="1500" kern="100" dirty="0">
              <a:effectLst/>
              <a:ea typeface="Calibri" panose="020F0502020204030204" pitchFamily="34" charset="0"/>
            </a:endParaRPr>
          </a:p>
        </p:txBody>
      </p:sp>
      <p:sp>
        <p:nvSpPr>
          <p:cNvPr id="8" name="Ovale 7">
            <a:extLst>
              <a:ext uri="{FF2B5EF4-FFF2-40B4-BE49-F238E27FC236}">
                <a16:creationId xmlns:a16="http://schemas.microsoft.com/office/drawing/2014/main" id="{20A0010D-32D2-A4D4-FA1F-598EB0C555FB}"/>
              </a:ext>
            </a:extLst>
          </p:cNvPr>
          <p:cNvSpPr/>
          <p:nvPr/>
        </p:nvSpPr>
        <p:spPr>
          <a:xfrm>
            <a:off x="6353700" y="4263775"/>
            <a:ext cx="4109663" cy="1443746"/>
          </a:xfrm>
          <a:prstGeom prst="ellipse">
            <a:avLst/>
          </a:prstGeom>
          <a:solidFill>
            <a:schemeClr val="accent1">
              <a:alpha val="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3483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THE DUAL PREVENTIVE ROLE OF IMPACT ASSESSMENTS</a:t>
            </a:r>
          </a:p>
        </p:txBody>
      </p:sp>
      <p:sp>
        <p:nvSpPr>
          <p:cNvPr id="4" name="CasellaDiTesto 3">
            <a:extLst>
              <a:ext uri="{FF2B5EF4-FFF2-40B4-BE49-F238E27FC236}">
                <a16:creationId xmlns:a16="http://schemas.microsoft.com/office/drawing/2014/main" id="{C7541C5E-A231-DCC1-6ECD-223C82419D3B}"/>
              </a:ext>
            </a:extLst>
          </p:cNvPr>
          <p:cNvSpPr txBox="1"/>
          <p:nvPr/>
        </p:nvSpPr>
        <p:spPr>
          <a:xfrm>
            <a:off x="146957" y="808039"/>
            <a:ext cx="4767942" cy="5681684"/>
          </a:xfrm>
          <a:prstGeom prst="rect">
            <a:avLst/>
          </a:prstGeom>
          <a:noFill/>
        </p:spPr>
        <p:txBody>
          <a:bodyPr wrap="square">
            <a:spAutoFit/>
          </a:bodyPr>
          <a:lstStyle/>
          <a:p>
            <a:pPr lvl="0" algn="ctr">
              <a:lnSpc>
                <a:spcPct val="150000"/>
              </a:lnSpc>
              <a:spcBef>
                <a:spcPts val="600"/>
              </a:spcBef>
            </a:pPr>
            <a:r>
              <a:rPr lang="it-IT" b="1" kern="100" dirty="0">
                <a:solidFill>
                  <a:srgbClr val="002060"/>
                </a:solidFill>
                <a:ea typeface="Calibri" panose="020F0502020204030204" pitchFamily="34" charset="0"/>
              </a:rPr>
              <a:t>FOR ENVIRONMENT AND HUMAN RIGHTS</a:t>
            </a:r>
            <a:endParaRPr lang="it-IT" b="1" kern="100" dirty="0">
              <a:solidFill>
                <a:srgbClr val="002060"/>
              </a:solidFill>
              <a:effectLst/>
              <a:ea typeface="Calibri" panose="020F0502020204030204" pitchFamily="34" charset="0"/>
            </a:endParaRPr>
          </a:p>
          <a:p>
            <a:pPr marL="342900" lvl="0" indent="-342900" algn="just">
              <a:lnSpc>
                <a:spcPct val="150000"/>
              </a:lnSpc>
              <a:spcBef>
                <a:spcPts val="600"/>
              </a:spcBef>
              <a:spcAft>
                <a:spcPts val="600"/>
              </a:spcAft>
              <a:buFont typeface="Arial" panose="020B0604020202020204" pitchFamily="34" charset="0"/>
              <a:buChar char="•"/>
            </a:pPr>
            <a:r>
              <a:rPr lang="it-IT" kern="100" dirty="0" err="1">
                <a:solidFill>
                  <a:srgbClr val="002060"/>
                </a:solidFill>
                <a:effectLst/>
                <a:ea typeface="Calibri" panose="020F0502020204030204" pitchFamily="34" charset="0"/>
              </a:rPr>
              <a:t>Environmental</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damages</a:t>
            </a:r>
            <a:r>
              <a:rPr lang="it-IT" kern="100" dirty="0">
                <a:solidFill>
                  <a:srgbClr val="002060"/>
                </a:solidFill>
                <a:effectLst/>
                <a:ea typeface="Calibri" panose="020F0502020204030204" pitchFamily="34" charset="0"/>
              </a:rPr>
              <a:t>. «</a:t>
            </a:r>
            <a:r>
              <a:rPr lang="en-US" i="1" kern="100" dirty="0">
                <a:solidFill>
                  <a:srgbClr val="002060"/>
                </a:solidFill>
                <a:effectLst/>
                <a:ea typeface="Calibri" panose="020F0502020204030204" pitchFamily="34" charset="0"/>
              </a:rPr>
              <a:t>the Environmental Impact Assessment procedure is basic for the adequate protection of the environment and the application of appropriate preventive measures. This is true, not only under Spanish and EEC law, but also increasingly so under international law» </a:t>
            </a:r>
            <a:r>
              <a:rPr lang="it-IT" kern="100" dirty="0">
                <a:solidFill>
                  <a:schemeClr val="accent2">
                    <a:lumMod val="50000"/>
                  </a:schemeClr>
                </a:solidFill>
                <a:effectLst/>
                <a:ea typeface="Calibri" panose="020F0502020204030204" pitchFamily="34" charset="0"/>
              </a:rPr>
              <a:t>(</a:t>
            </a:r>
            <a:r>
              <a:rPr lang="it-IT" kern="100" dirty="0" err="1">
                <a:solidFill>
                  <a:schemeClr val="accent2">
                    <a:lumMod val="50000"/>
                  </a:schemeClr>
                </a:solidFill>
                <a:effectLst/>
                <a:ea typeface="Calibri" panose="020F0502020204030204" pitchFamily="34" charset="0"/>
              </a:rPr>
              <a:t>Maffezini</a:t>
            </a:r>
            <a:r>
              <a:rPr lang="it-IT" kern="100" dirty="0">
                <a:solidFill>
                  <a:schemeClr val="accent2">
                    <a:lumMod val="50000"/>
                  </a:schemeClr>
                </a:solidFill>
                <a:effectLst/>
                <a:ea typeface="Calibri" panose="020F0502020204030204" pitchFamily="34" charset="0"/>
              </a:rPr>
              <a:t> v. </a:t>
            </a:r>
            <a:r>
              <a:rPr lang="it-IT" kern="100" dirty="0" err="1">
                <a:solidFill>
                  <a:schemeClr val="accent2">
                    <a:lumMod val="50000"/>
                  </a:schemeClr>
                </a:solidFill>
                <a:effectLst/>
                <a:ea typeface="Calibri" panose="020F0502020204030204" pitchFamily="34" charset="0"/>
              </a:rPr>
              <a:t>Spain</a:t>
            </a:r>
            <a:r>
              <a:rPr lang="it-IT" kern="100" dirty="0">
                <a:solidFill>
                  <a:schemeClr val="accent2">
                    <a:lumMod val="50000"/>
                  </a:schemeClr>
                </a:solidFill>
                <a:effectLst/>
                <a:ea typeface="Calibri" panose="020F0502020204030204" pitchFamily="34" charset="0"/>
              </a:rPr>
              <a:t>)</a:t>
            </a:r>
            <a:r>
              <a:rPr lang="it-IT" kern="100" dirty="0">
                <a:solidFill>
                  <a:srgbClr val="002060"/>
                </a:solidFill>
                <a:effectLst/>
                <a:ea typeface="Calibri" panose="020F0502020204030204" pitchFamily="34" charset="0"/>
              </a:rPr>
              <a:t>;</a:t>
            </a:r>
            <a:r>
              <a:rPr lang="it-IT" kern="100" dirty="0">
                <a:solidFill>
                  <a:schemeClr val="accent2">
                    <a:lumMod val="50000"/>
                  </a:schemeClr>
                </a:solidFill>
                <a:effectLst/>
                <a:ea typeface="Calibri" panose="020F0502020204030204" pitchFamily="34" charset="0"/>
              </a:rPr>
              <a:t> </a:t>
            </a:r>
            <a:r>
              <a:rPr lang="it-IT" kern="100" dirty="0" err="1">
                <a:solidFill>
                  <a:srgbClr val="002060"/>
                </a:solidFill>
                <a:effectLst/>
                <a:ea typeface="Calibri" panose="020F0502020204030204" pitchFamily="34" charset="0"/>
              </a:rPr>
              <a:t>see</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also</a:t>
            </a:r>
            <a:r>
              <a:rPr lang="it-IT" kern="100" dirty="0">
                <a:solidFill>
                  <a:srgbClr val="002060"/>
                </a:solidFill>
                <a:effectLst/>
                <a:ea typeface="Calibri" panose="020F0502020204030204" pitchFamily="34" charset="0"/>
              </a:rPr>
              <a:t> </a:t>
            </a:r>
            <a:r>
              <a:rPr lang="it-IT" kern="100" dirty="0">
                <a:solidFill>
                  <a:schemeClr val="accent2">
                    <a:lumMod val="50000"/>
                  </a:schemeClr>
                </a:solidFill>
                <a:effectLst/>
                <a:ea typeface="Calibri" panose="020F0502020204030204" pitchFamily="34" charset="0"/>
              </a:rPr>
              <a:t>Pacific </a:t>
            </a:r>
            <a:r>
              <a:rPr lang="it-IT" kern="100" dirty="0" err="1">
                <a:solidFill>
                  <a:schemeClr val="accent2">
                    <a:lumMod val="50000"/>
                  </a:schemeClr>
                </a:solidFill>
                <a:effectLst/>
                <a:ea typeface="Calibri" panose="020F0502020204030204" pitchFamily="34" charset="0"/>
              </a:rPr>
              <a:t>Rim</a:t>
            </a:r>
            <a:r>
              <a:rPr lang="it-IT" kern="100" dirty="0">
                <a:solidFill>
                  <a:schemeClr val="accent2">
                    <a:lumMod val="50000"/>
                  </a:schemeClr>
                </a:solidFill>
                <a:effectLst/>
                <a:ea typeface="Calibri" panose="020F0502020204030204" pitchFamily="34" charset="0"/>
              </a:rPr>
              <a:t> c. El </a:t>
            </a:r>
            <a:r>
              <a:rPr lang="it-IT" kern="100" dirty="0" err="1">
                <a:solidFill>
                  <a:schemeClr val="accent2">
                    <a:lumMod val="50000"/>
                  </a:schemeClr>
                </a:solidFill>
                <a:effectLst/>
                <a:ea typeface="Calibri" panose="020F0502020204030204" pitchFamily="34" charset="0"/>
              </a:rPr>
              <a:t>salvador</a:t>
            </a:r>
            <a:endParaRPr lang="it-IT" kern="100" dirty="0">
              <a:solidFill>
                <a:schemeClr val="accent2">
                  <a:lumMod val="50000"/>
                </a:schemeClr>
              </a:solidFill>
              <a:effectLst/>
              <a:ea typeface="Calibri" panose="020F0502020204030204" pitchFamily="34" charset="0"/>
            </a:endParaRPr>
          </a:p>
          <a:p>
            <a:pPr marL="342900" lvl="0" indent="-342900" algn="just">
              <a:lnSpc>
                <a:spcPct val="150000"/>
              </a:lnSpc>
              <a:spcBef>
                <a:spcPts val="600"/>
              </a:spcBef>
              <a:spcAft>
                <a:spcPts val="600"/>
              </a:spcAft>
              <a:buFont typeface="Arial" panose="020B0604020202020204" pitchFamily="34" charset="0"/>
              <a:buChar char="•"/>
            </a:pPr>
            <a:r>
              <a:rPr lang="it-IT" kern="100" dirty="0" err="1">
                <a:solidFill>
                  <a:srgbClr val="002060"/>
                </a:solidFill>
                <a:effectLst/>
                <a:ea typeface="Calibri" panose="020F0502020204030204" pitchFamily="34" charset="0"/>
              </a:rPr>
              <a:t>Troubles</a:t>
            </a:r>
            <a:r>
              <a:rPr lang="it-IT" kern="100" dirty="0">
                <a:solidFill>
                  <a:srgbClr val="002060"/>
                </a:solidFill>
                <a:effectLst/>
                <a:ea typeface="Calibri" panose="020F0502020204030204" pitchFamily="34" charset="0"/>
              </a:rPr>
              <a:t> with </a:t>
            </a:r>
            <a:r>
              <a:rPr lang="it-IT" kern="100" dirty="0" err="1">
                <a:solidFill>
                  <a:srgbClr val="002060"/>
                </a:solidFill>
                <a:effectLst/>
                <a:ea typeface="Calibri" panose="020F0502020204030204" pitchFamily="34" charset="0"/>
              </a:rPr>
              <a:t>local</a:t>
            </a:r>
            <a:r>
              <a:rPr lang="it-IT" kern="100" dirty="0">
                <a:solidFill>
                  <a:srgbClr val="002060"/>
                </a:solidFill>
                <a:effectLst/>
                <a:ea typeface="Calibri" panose="020F0502020204030204" pitchFamily="34" charset="0"/>
              </a:rPr>
              <a:t> communities and </a:t>
            </a:r>
            <a:r>
              <a:rPr lang="it-IT" kern="100" dirty="0" err="1">
                <a:solidFill>
                  <a:srgbClr val="002060"/>
                </a:solidFill>
                <a:effectLst/>
                <a:ea typeface="Calibri" panose="020F0502020204030204" pitchFamily="34" charset="0"/>
              </a:rPr>
              <a:t>indigenous</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even</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violent</a:t>
            </a:r>
            <a:r>
              <a:rPr lang="it-IT" kern="100" dirty="0">
                <a:solidFill>
                  <a:srgbClr val="002060"/>
                </a:solidFill>
                <a:effectLst/>
                <a:ea typeface="Calibri" panose="020F0502020204030204" pitchFamily="34" charset="0"/>
              </a:rPr>
              <a:t> </a:t>
            </a:r>
            <a:r>
              <a:rPr lang="it-IT" kern="100" dirty="0">
                <a:solidFill>
                  <a:srgbClr val="830D0D"/>
                </a:solidFill>
                <a:effectLst/>
                <a:ea typeface="Calibri" panose="020F0502020204030204" pitchFamily="34" charset="0"/>
              </a:rPr>
              <a:t>(</a:t>
            </a:r>
            <a:r>
              <a:rPr lang="it-IT" kern="100" dirty="0" err="1">
                <a:solidFill>
                  <a:srgbClr val="830D0D"/>
                </a:solidFill>
                <a:effectLst/>
                <a:ea typeface="Calibri" panose="020F0502020204030204" pitchFamily="34" charset="0"/>
              </a:rPr>
              <a:t>Glamis</a:t>
            </a:r>
            <a:r>
              <a:rPr lang="it-IT" kern="100" dirty="0">
                <a:solidFill>
                  <a:srgbClr val="830D0D"/>
                </a:solidFill>
                <a:effectLst/>
                <a:ea typeface="Calibri" panose="020F0502020204030204" pitchFamily="34" charset="0"/>
              </a:rPr>
              <a:t> Gold c. USA; </a:t>
            </a:r>
            <a:r>
              <a:rPr lang="it-IT" kern="100" dirty="0" err="1">
                <a:solidFill>
                  <a:srgbClr val="830D0D"/>
                </a:solidFill>
                <a:effectLst/>
                <a:ea typeface="Calibri" panose="020F0502020204030204" pitchFamily="34" charset="0"/>
              </a:rPr>
              <a:t>Metalclad</a:t>
            </a:r>
            <a:r>
              <a:rPr lang="it-IT" kern="100" dirty="0">
                <a:solidFill>
                  <a:srgbClr val="830D0D"/>
                </a:solidFill>
                <a:effectLst/>
                <a:ea typeface="Calibri" panose="020F0502020204030204" pitchFamily="34" charset="0"/>
              </a:rPr>
              <a:t> c. Mexico; Bear Creek v. Perù; Copper Mesa v. Ecuador).</a:t>
            </a:r>
          </a:p>
        </p:txBody>
      </p:sp>
      <p:sp>
        <p:nvSpPr>
          <p:cNvPr id="7" name="CasellaDiTesto 6">
            <a:extLst>
              <a:ext uri="{FF2B5EF4-FFF2-40B4-BE49-F238E27FC236}">
                <a16:creationId xmlns:a16="http://schemas.microsoft.com/office/drawing/2014/main" id="{74B0F113-90B9-6181-8802-1AC98F2D41B1}"/>
              </a:ext>
            </a:extLst>
          </p:cNvPr>
          <p:cNvSpPr txBox="1"/>
          <p:nvPr/>
        </p:nvSpPr>
        <p:spPr>
          <a:xfrm>
            <a:off x="5804808" y="808039"/>
            <a:ext cx="6115050" cy="5418599"/>
          </a:xfrm>
          <a:prstGeom prst="rect">
            <a:avLst/>
          </a:prstGeom>
          <a:noFill/>
        </p:spPr>
        <p:txBody>
          <a:bodyPr wrap="square">
            <a:spAutoFit/>
          </a:bodyPr>
          <a:lstStyle/>
          <a:p>
            <a:pPr lvl="0" algn="ctr">
              <a:lnSpc>
                <a:spcPct val="150000"/>
              </a:lnSpc>
              <a:spcBef>
                <a:spcPts val="600"/>
              </a:spcBef>
            </a:pPr>
            <a:r>
              <a:rPr lang="it-IT" b="1" kern="100" dirty="0">
                <a:solidFill>
                  <a:srgbClr val="002060"/>
                </a:solidFill>
                <a:effectLst/>
                <a:ea typeface="Calibri" panose="020F0502020204030204" pitchFamily="34" charset="0"/>
              </a:rPr>
              <a:t>FOR ISDS</a:t>
            </a:r>
          </a:p>
          <a:p>
            <a:pPr marL="342900" lvl="0" indent="-342900" algn="just">
              <a:lnSpc>
                <a:spcPct val="150000"/>
              </a:lnSpc>
              <a:spcBef>
                <a:spcPts val="600"/>
              </a:spcBef>
              <a:spcAft>
                <a:spcPts val="600"/>
              </a:spcAft>
              <a:buFont typeface="Arial" panose="020B0604020202020204" pitchFamily="34" charset="0"/>
              <a:buChar char="•"/>
            </a:pPr>
            <a:r>
              <a:rPr lang="it-IT" kern="100" dirty="0" err="1">
                <a:solidFill>
                  <a:srgbClr val="002060"/>
                </a:solidFill>
                <a:effectLst/>
                <a:ea typeface="Calibri" panose="020F0502020204030204" pitchFamily="34" charset="0"/>
              </a:rPr>
              <a:t>Prevent</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environmental</a:t>
            </a:r>
            <a:r>
              <a:rPr lang="it-IT" kern="100" dirty="0">
                <a:solidFill>
                  <a:srgbClr val="002060"/>
                </a:solidFill>
                <a:effectLst/>
                <a:ea typeface="Calibri" panose="020F0502020204030204" pitchFamily="34" charset="0"/>
              </a:rPr>
              <a:t> </a:t>
            </a:r>
            <a:r>
              <a:rPr lang="it-IT" kern="100" dirty="0" err="1">
                <a:solidFill>
                  <a:srgbClr val="002060"/>
                </a:solidFill>
                <a:effectLst/>
                <a:ea typeface="Calibri" panose="020F0502020204030204" pitchFamily="34" charset="0"/>
              </a:rPr>
              <a:t>damages</a:t>
            </a:r>
            <a:r>
              <a:rPr lang="it-IT" kern="100" dirty="0">
                <a:solidFill>
                  <a:srgbClr val="002060"/>
                </a:solidFill>
                <a:effectLst/>
                <a:ea typeface="Calibri" panose="020F0502020204030204" pitchFamily="34" charset="0"/>
              </a:rPr>
              <a:t> &amp; social </a:t>
            </a:r>
            <a:r>
              <a:rPr lang="it-IT" kern="100" dirty="0" err="1">
                <a:solidFill>
                  <a:srgbClr val="002060"/>
                </a:solidFill>
                <a:effectLst/>
                <a:ea typeface="Calibri" panose="020F0502020204030204" pitchFamily="34" charset="0"/>
              </a:rPr>
              <a:t>troubles</a:t>
            </a:r>
            <a:r>
              <a:rPr lang="it-IT" kern="100" dirty="0">
                <a:solidFill>
                  <a:srgbClr val="002060"/>
                </a:solidFill>
                <a:effectLst/>
                <a:ea typeface="Calibri" panose="020F0502020204030204" pitchFamily="34" charset="0"/>
              </a:rPr>
              <a:t> </a:t>
            </a:r>
            <a:r>
              <a:rPr lang="it-IT" kern="100" dirty="0">
                <a:solidFill>
                  <a:srgbClr val="002060"/>
                </a:solidFill>
                <a:effectLst/>
                <a:ea typeface="Calibri" panose="020F0502020204030204" pitchFamily="34" charset="0"/>
                <a:sym typeface="Wingdings" panose="05000000000000000000" pitchFamily="2" charset="2"/>
              </a:rPr>
              <a:t> </a:t>
            </a:r>
            <a:r>
              <a:rPr lang="it-IT" kern="100" dirty="0" err="1">
                <a:solidFill>
                  <a:srgbClr val="002060"/>
                </a:solidFill>
                <a:effectLst/>
                <a:ea typeface="Calibri" panose="020F0502020204030204" pitchFamily="34" charset="0"/>
                <a:sym typeface="Wingdings" panose="05000000000000000000" pitchFamily="2" charset="2"/>
              </a:rPr>
              <a:t>prevention</a:t>
            </a:r>
            <a:r>
              <a:rPr lang="it-IT" kern="100" dirty="0">
                <a:solidFill>
                  <a:srgbClr val="002060"/>
                </a:solidFill>
                <a:effectLst/>
                <a:ea typeface="Calibri" panose="020F0502020204030204" pitchFamily="34" charset="0"/>
                <a:sym typeface="Wingdings" panose="05000000000000000000" pitchFamily="2" charset="2"/>
              </a:rPr>
              <a:t> of ISDS (</a:t>
            </a:r>
            <a:r>
              <a:rPr lang="it-IT" sz="1800" kern="100" dirty="0" err="1">
                <a:solidFill>
                  <a:srgbClr val="830D0D"/>
                </a:solidFill>
                <a:effectLst/>
                <a:ea typeface="Calibri" panose="020F0502020204030204" pitchFamily="34" charset="0"/>
              </a:rPr>
              <a:t>Metalclad</a:t>
            </a:r>
            <a:r>
              <a:rPr lang="it-IT" sz="1800" kern="100" dirty="0">
                <a:solidFill>
                  <a:srgbClr val="830D0D"/>
                </a:solidFill>
                <a:effectLst/>
                <a:ea typeface="Calibri" panose="020F0502020204030204" pitchFamily="34" charset="0"/>
              </a:rPr>
              <a:t> c. Messico; Pacific </a:t>
            </a:r>
            <a:r>
              <a:rPr lang="it-IT" sz="1800" kern="100" dirty="0" err="1">
                <a:solidFill>
                  <a:srgbClr val="830D0D"/>
                </a:solidFill>
                <a:effectLst/>
                <a:ea typeface="Calibri" panose="020F0502020204030204" pitchFamily="34" charset="0"/>
              </a:rPr>
              <a:t>Rim</a:t>
            </a:r>
            <a:r>
              <a:rPr lang="it-IT" sz="1800" kern="100" dirty="0">
                <a:solidFill>
                  <a:srgbClr val="830D0D"/>
                </a:solidFill>
                <a:effectLst/>
                <a:ea typeface="Calibri" panose="020F0502020204030204" pitchFamily="34" charset="0"/>
              </a:rPr>
              <a:t> C. El Salvador)</a:t>
            </a:r>
            <a:r>
              <a:rPr lang="it-IT" kern="100" dirty="0">
                <a:solidFill>
                  <a:srgbClr val="002060"/>
                </a:solidFill>
                <a:effectLst/>
                <a:ea typeface="Calibri" panose="020F0502020204030204" pitchFamily="34" charset="0"/>
                <a:sym typeface="Wingdings" panose="05000000000000000000" pitchFamily="2" charset="2"/>
              </a:rPr>
              <a:t>;</a:t>
            </a:r>
          </a:p>
          <a:p>
            <a:pPr marL="342900" indent="-342900" algn="just">
              <a:lnSpc>
                <a:spcPct val="150000"/>
              </a:lnSpc>
              <a:spcBef>
                <a:spcPts val="600"/>
              </a:spcBef>
              <a:spcAft>
                <a:spcPts val="600"/>
              </a:spcAft>
              <a:buFont typeface="Arial" panose="020B0604020202020204" pitchFamily="34" charset="0"/>
              <a:buChar char="•"/>
            </a:pPr>
            <a:r>
              <a:rPr lang="it-IT" kern="100" dirty="0" err="1">
                <a:solidFill>
                  <a:srgbClr val="002060"/>
                </a:solidFill>
                <a:ea typeface="Calibri" panose="020F0502020204030204" pitchFamily="34" charset="0"/>
                <a:sym typeface="Wingdings" panose="05000000000000000000" pitchFamily="2" charset="2"/>
              </a:rPr>
              <a:t>Safeguard</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choices</a:t>
            </a:r>
            <a:r>
              <a:rPr lang="it-IT" kern="100" dirty="0">
                <a:solidFill>
                  <a:srgbClr val="002060"/>
                </a:solidFill>
                <a:ea typeface="Calibri" panose="020F0502020204030204" pitchFamily="34" charset="0"/>
                <a:sym typeface="Wingdings" panose="05000000000000000000" pitchFamily="2" charset="2"/>
              </a:rPr>
              <a:t> of Host States    </a:t>
            </a:r>
            <a:r>
              <a:rPr lang="it-IT" kern="100" dirty="0" err="1">
                <a:solidFill>
                  <a:srgbClr val="002060"/>
                </a:solidFill>
                <a:ea typeface="Calibri" panose="020F0502020204030204" pitchFamily="34" charset="0"/>
                <a:sym typeface="Wingdings" panose="05000000000000000000" pitchFamily="2" charset="2"/>
              </a:rPr>
              <a:t>Justify</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measures</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damaging</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investors</a:t>
            </a:r>
            <a:r>
              <a:rPr lang="it-IT" kern="100" dirty="0">
                <a:solidFill>
                  <a:srgbClr val="002060"/>
                </a:solidFill>
                <a:ea typeface="Calibri" panose="020F0502020204030204" pitchFamily="34" charset="0"/>
                <a:sym typeface="Wingdings" panose="05000000000000000000" pitchFamily="2" charset="2"/>
              </a:rPr>
              <a:t>  no </a:t>
            </a:r>
            <a:r>
              <a:rPr lang="it-IT" kern="100" dirty="0" err="1">
                <a:solidFill>
                  <a:srgbClr val="002060"/>
                </a:solidFill>
                <a:ea typeface="Calibri" panose="020F0502020204030204" pitchFamily="34" charset="0"/>
                <a:sym typeface="Wingdings" panose="05000000000000000000" pitchFamily="2" charset="2"/>
              </a:rPr>
              <a:t>arbitrariness</a:t>
            </a:r>
            <a:r>
              <a:rPr lang="it-IT" kern="100" dirty="0">
                <a:solidFill>
                  <a:srgbClr val="002060"/>
                </a:solidFill>
                <a:ea typeface="Calibri" panose="020F0502020204030204" pitchFamily="34" charset="0"/>
                <a:sym typeface="Wingdings" panose="05000000000000000000" pitchFamily="2" charset="2"/>
              </a:rPr>
              <a:t> </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kern="100" dirty="0" err="1">
                <a:solidFill>
                  <a:schemeClr val="accent2">
                    <a:lumMod val="50000"/>
                  </a:schemeClr>
                </a:solidFill>
                <a:ea typeface="Calibri" panose="020F0502020204030204" pitchFamily="34" charset="0"/>
                <a:sym typeface="Wingdings" panose="05000000000000000000" pitchFamily="2" charset="2"/>
              </a:rPr>
              <a:t>Glamis</a:t>
            </a:r>
            <a:r>
              <a:rPr lang="it-IT" kern="100" dirty="0">
                <a:solidFill>
                  <a:schemeClr val="accent2">
                    <a:lumMod val="50000"/>
                  </a:schemeClr>
                </a:solidFill>
                <a:ea typeface="Calibri" panose="020F0502020204030204" pitchFamily="34" charset="0"/>
                <a:sym typeface="Wingdings" panose="05000000000000000000" pitchFamily="2" charset="2"/>
              </a:rPr>
              <a:t> Gold c. USA; </a:t>
            </a:r>
            <a:r>
              <a:rPr lang="it-IT" kern="100" dirty="0" err="1">
                <a:solidFill>
                  <a:schemeClr val="accent2">
                    <a:lumMod val="50000"/>
                  </a:schemeClr>
                </a:solidFill>
                <a:ea typeface="Calibri" panose="020F0502020204030204" pitchFamily="34" charset="0"/>
                <a:sym typeface="Wingdings" panose="05000000000000000000" pitchFamily="2" charset="2"/>
              </a:rPr>
              <a:t>Parkerings</a:t>
            </a:r>
            <a:r>
              <a:rPr lang="it-IT" kern="100" dirty="0">
                <a:solidFill>
                  <a:schemeClr val="accent2">
                    <a:lumMod val="50000"/>
                  </a:schemeClr>
                </a:solidFill>
                <a:ea typeface="Calibri" panose="020F0502020204030204" pitchFamily="34" charset="0"/>
                <a:sym typeface="Wingdings" panose="05000000000000000000" pitchFamily="2" charset="2"/>
              </a:rPr>
              <a:t> c. Lituania; Pacific </a:t>
            </a:r>
            <a:r>
              <a:rPr lang="it-IT" kern="100" dirty="0" err="1">
                <a:solidFill>
                  <a:schemeClr val="accent2">
                    <a:lumMod val="50000"/>
                  </a:schemeClr>
                </a:solidFill>
                <a:ea typeface="Calibri" panose="020F0502020204030204" pitchFamily="34" charset="0"/>
                <a:sym typeface="Wingdings" panose="05000000000000000000" pitchFamily="2" charset="2"/>
              </a:rPr>
              <a:t>Rim</a:t>
            </a:r>
            <a:r>
              <a:rPr lang="it-IT" kern="100" dirty="0">
                <a:solidFill>
                  <a:schemeClr val="accent2">
                    <a:lumMod val="50000"/>
                  </a:schemeClr>
                </a:solidFill>
                <a:ea typeface="Calibri" panose="020F0502020204030204" pitchFamily="34" charset="0"/>
                <a:sym typeface="Wingdings" panose="05000000000000000000" pitchFamily="2" charset="2"/>
              </a:rPr>
              <a:t> c. El Salvador) </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prevent</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legitimate</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expectations</a:t>
            </a:r>
            <a:r>
              <a:rPr lang="it-IT" kern="100" dirty="0">
                <a:solidFill>
                  <a:srgbClr val="002060"/>
                </a:solidFill>
                <a:ea typeface="Calibri" panose="020F0502020204030204" pitchFamily="34" charset="0"/>
                <a:sym typeface="Wingdings" panose="05000000000000000000" pitchFamily="2" charset="2"/>
              </a:rPr>
              <a:t> </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kern="100" dirty="0" err="1">
                <a:solidFill>
                  <a:schemeClr val="accent2">
                    <a:lumMod val="50000"/>
                  </a:schemeClr>
                </a:solidFill>
                <a:ea typeface="Calibri" panose="020F0502020204030204" pitchFamily="34" charset="0"/>
                <a:sym typeface="Wingdings" panose="05000000000000000000" pitchFamily="2" charset="2"/>
              </a:rPr>
              <a:t>Maffezini</a:t>
            </a:r>
            <a:r>
              <a:rPr lang="it-IT" kern="100" dirty="0">
                <a:solidFill>
                  <a:schemeClr val="accent2">
                    <a:lumMod val="50000"/>
                  </a:schemeClr>
                </a:solidFill>
                <a:ea typeface="Calibri" panose="020F0502020204030204" pitchFamily="34" charset="0"/>
                <a:sym typeface="Wingdings" panose="05000000000000000000" pitchFamily="2" charset="2"/>
              </a:rPr>
              <a:t> c. Spagna)</a:t>
            </a:r>
            <a:r>
              <a:rPr lang="it-IT" kern="100" dirty="0">
                <a:solidFill>
                  <a:srgbClr val="002060"/>
                </a:solidFill>
                <a:ea typeface="Calibri" panose="020F0502020204030204" pitchFamily="34" charset="0"/>
                <a:sym typeface="Wingdings" panose="05000000000000000000" pitchFamily="2" charset="2"/>
              </a:rPr>
              <a:t>; </a:t>
            </a:r>
          </a:p>
          <a:p>
            <a:pPr marL="342900" lvl="0" indent="-342900" algn="just">
              <a:lnSpc>
                <a:spcPct val="150000"/>
              </a:lnSpc>
              <a:spcBef>
                <a:spcPts val="600"/>
              </a:spcBef>
              <a:spcAft>
                <a:spcPts val="600"/>
              </a:spcAft>
              <a:buFont typeface="Arial" panose="020B0604020202020204" pitchFamily="34" charset="0"/>
              <a:buChar char="•"/>
            </a:pPr>
            <a:r>
              <a:rPr lang="it-IT" kern="100" dirty="0">
                <a:solidFill>
                  <a:srgbClr val="002060"/>
                </a:solidFill>
                <a:ea typeface="Calibri" panose="020F0502020204030204" pitchFamily="34" charset="0"/>
                <a:sym typeface="Wingdings" panose="05000000000000000000" pitchFamily="2" charset="2"/>
              </a:rPr>
              <a:t>Investor </a:t>
            </a:r>
            <a:r>
              <a:rPr lang="it-IT" kern="100" dirty="0" err="1">
                <a:solidFill>
                  <a:srgbClr val="002060"/>
                </a:solidFill>
                <a:ea typeface="Calibri" panose="020F0502020204030204" pitchFamily="34" charset="0"/>
                <a:sym typeface="Wingdings" panose="05000000000000000000" pitchFamily="2" charset="2"/>
              </a:rPr>
              <a:t>protection</a:t>
            </a:r>
            <a:r>
              <a:rPr lang="it-IT" kern="100" dirty="0">
                <a:solidFill>
                  <a:srgbClr val="002060"/>
                </a:solidFill>
                <a:ea typeface="Calibri" panose="020F0502020204030204" pitchFamily="34" charset="0"/>
                <a:sym typeface="Wingdings" panose="05000000000000000000" pitchFamily="2" charset="2"/>
              </a:rPr>
              <a:t>  No </a:t>
            </a:r>
            <a:r>
              <a:rPr lang="it-IT" kern="100" dirty="0" err="1">
                <a:solidFill>
                  <a:srgbClr val="002060"/>
                </a:solidFill>
                <a:ea typeface="Calibri" panose="020F0502020204030204" pitchFamily="34" charset="0"/>
                <a:sym typeface="Wingdings" panose="05000000000000000000" pitchFamily="2" charset="2"/>
              </a:rPr>
              <a:t>wrong</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legitimate</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expectations</a:t>
            </a:r>
            <a:r>
              <a:rPr lang="it-IT" kern="100" dirty="0">
                <a:solidFill>
                  <a:srgbClr val="002060"/>
                </a:solidFill>
                <a:ea typeface="Calibri" panose="020F0502020204030204" pitchFamily="34" charset="0"/>
                <a:sym typeface="Wingdings" panose="05000000000000000000" pitchFamily="2" charset="2"/>
              </a:rPr>
              <a:t>; no </a:t>
            </a:r>
            <a:r>
              <a:rPr lang="it-IT" kern="100" dirty="0" err="1">
                <a:solidFill>
                  <a:srgbClr val="002060"/>
                </a:solidFill>
                <a:ea typeface="Calibri" panose="020F0502020204030204" pitchFamily="34" charset="0"/>
                <a:sym typeface="Wingdings" panose="05000000000000000000" pitchFamily="2" charset="2"/>
              </a:rPr>
              <a:t>loss</a:t>
            </a:r>
            <a:r>
              <a:rPr lang="it-IT" kern="100" dirty="0">
                <a:solidFill>
                  <a:srgbClr val="002060"/>
                </a:solidFill>
                <a:ea typeface="Calibri" panose="020F0502020204030204" pitchFamily="34" charset="0"/>
                <a:sym typeface="Wingdings" panose="05000000000000000000" pitchFamily="2" charset="2"/>
              </a:rPr>
              <a:t> of time and </a:t>
            </a:r>
            <a:r>
              <a:rPr lang="it-IT" kern="100" dirty="0" err="1">
                <a:solidFill>
                  <a:srgbClr val="002060"/>
                </a:solidFill>
                <a:ea typeface="Calibri" panose="020F0502020204030204" pitchFamily="34" charset="0"/>
                <a:sym typeface="Wingdings" panose="05000000000000000000" pitchFamily="2" charset="2"/>
              </a:rPr>
              <a:t>resources</a:t>
            </a:r>
            <a:r>
              <a:rPr lang="it-IT" kern="100" dirty="0">
                <a:solidFill>
                  <a:srgbClr val="002060"/>
                </a:solidFill>
                <a:ea typeface="Calibri" panose="020F0502020204030204" pitchFamily="34" charset="0"/>
                <a:sym typeface="Wingdings" panose="05000000000000000000" pitchFamily="2" charset="2"/>
              </a:rPr>
              <a:t>  impact </a:t>
            </a:r>
            <a:r>
              <a:rPr lang="it-IT" kern="100" dirty="0" err="1">
                <a:solidFill>
                  <a:srgbClr val="002060"/>
                </a:solidFill>
                <a:ea typeface="Calibri" panose="020F0502020204030204" pitchFamily="34" charset="0"/>
                <a:sym typeface="Wingdings" panose="05000000000000000000" pitchFamily="2" charset="2"/>
              </a:rPr>
              <a:t>assessments</a:t>
            </a:r>
            <a:r>
              <a:rPr lang="it-IT" kern="100" dirty="0">
                <a:solidFill>
                  <a:srgbClr val="002060"/>
                </a:solidFill>
                <a:ea typeface="Calibri" panose="020F0502020204030204" pitchFamily="34" charset="0"/>
                <a:sym typeface="Wingdings" panose="05000000000000000000" pitchFamily="2" charset="2"/>
              </a:rPr>
              <a:t> costs &lt; </a:t>
            </a:r>
            <a:r>
              <a:rPr lang="it-IT" kern="100" dirty="0" err="1">
                <a:solidFill>
                  <a:srgbClr val="002060"/>
                </a:solidFill>
                <a:ea typeface="Calibri" panose="020F0502020204030204" pitchFamily="34" charset="0"/>
                <a:sym typeface="Wingdings" panose="05000000000000000000" pitchFamily="2" charset="2"/>
              </a:rPr>
              <a:t>arbitratio</a:t>
            </a:r>
            <a:r>
              <a:rPr lang="it-IT" kern="100" dirty="0">
                <a:solidFill>
                  <a:srgbClr val="002060"/>
                </a:solidFill>
                <a:ea typeface="Calibri" panose="020F0502020204030204" pitchFamily="34" charset="0"/>
                <a:sym typeface="Wingdings" panose="05000000000000000000" pitchFamily="2" charset="2"/>
              </a:rPr>
              <a:t> costs </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sz="1800" dirty="0">
                <a:solidFill>
                  <a:schemeClr val="accent2">
                    <a:lumMod val="50000"/>
                  </a:schemeClr>
                </a:solidFill>
                <a:effectLst/>
                <a:latin typeface="Times New Roman" panose="02020603050405020304" pitchFamily="18" charset="0"/>
                <a:ea typeface="Calibri" panose="020F0502020204030204" pitchFamily="34" charset="0"/>
              </a:rPr>
              <a:t>Gabriel </a:t>
            </a:r>
            <a:r>
              <a:rPr lang="it-IT" sz="1800" dirty="0" err="1">
                <a:solidFill>
                  <a:schemeClr val="accent2">
                    <a:lumMod val="50000"/>
                  </a:schemeClr>
                </a:solidFill>
                <a:effectLst/>
                <a:latin typeface="Times New Roman" panose="02020603050405020304" pitchFamily="18" charset="0"/>
                <a:ea typeface="Calibri" panose="020F0502020204030204" pitchFamily="34" charset="0"/>
              </a:rPr>
              <a:t>Resources</a:t>
            </a:r>
            <a:r>
              <a:rPr lang="it-IT" sz="1800" dirty="0">
                <a:solidFill>
                  <a:schemeClr val="accent2">
                    <a:lumMod val="50000"/>
                  </a:schemeClr>
                </a:solidFill>
                <a:effectLst/>
                <a:latin typeface="Times New Roman" panose="02020603050405020304" pitchFamily="18" charset="0"/>
                <a:ea typeface="Calibri" panose="020F0502020204030204" pitchFamily="34" charset="0"/>
              </a:rPr>
              <a:t> c. Romania (</a:t>
            </a:r>
            <a:r>
              <a:rPr lang="it-IT" sz="1800" i="1" dirty="0" err="1">
                <a:solidFill>
                  <a:schemeClr val="accent2">
                    <a:lumMod val="50000"/>
                  </a:schemeClr>
                </a:solidFill>
                <a:effectLst/>
                <a:latin typeface="Times New Roman" panose="02020603050405020304" pitchFamily="18" charset="0"/>
                <a:ea typeface="Calibri" panose="020F0502020204030204" pitchFamily="34" charset="0"/>
              </a:rPr>
              <a:t>pending</a:t>
            </a:r>
            <a:r>
              <a:rPr lang="it-IT" sz="1800" dirty="0">
                <a:solidFill>
                  <a:schemeClr val="accent2">
                    <a:lumMod val="50000"/>
                  </a:schemeClr>
                </a:solidFill>
                <a:effectLst/>
                <a:latin typeface="Times New Roman" panose="02020603050405020304" pitchFamily="18" charset="0"/>
                <a:ea typeface="Calibri" panose="020F0502020204030204" pitchFamily="34" charset="0"/>
              </a:rPr>
              <a:t>); Bear </a:t>
            </a:r>
            <a:r>
              <a:rPr lang="it-IT" sz="1800" dirty="0" err="1">
                <a:solidFill>
                  <a:schemeClr val="accent2">
                    <a:lumMod val="50000"/>
                  </a:schemeClr>
                </a:solidFill>
                <a:effectLst/>
                <a:latin typeface="Times New Roman" panose="02020603050405020304" pitchFamily="18" charset="0"/>
                <a:ea typeface="Calibri" panose="020F0502020204030204" pitchFamily="34" charset="0"/>
              </a:rPr>
              <a:t>Crek</a:t>
            </a:r>
            <a:r>
              <a:rPr lang="it-IT" sz="1800" dirty="0">
                <a:solidFill>
                  <a:schemeClr val="accent2">
                    <a:lumMod val="50000"/>
                  </a:schemeClr>
                </a:solidFill>
                <a:effectLst/>
                <a:latin typeface="Times New Roman" panose="02020603050405020304" pitchFamily="18" charset="0"/>
                <a:ea typeface="Calibri" panose="020F0502020204030204" pitchFamily="34" charset="0"/>
              </a:rPr>
              <a:t> c. Perù)</a:t>
            </a:r>
            <a:r>
              <a:rPr lang="it-IT" kern="100" dirty="0">
                <a:solidFill>
                  <a:schemeClr val="accent2">
                    <a:lumMod val="50000"/>
                  </a:schemeClr>
                </a:solidFill>
                <a:ea typeface="Calibri" panose="020F0502020204030204" pitchFamily="34" charset="0"/>
                <a:sym typeface="Wingdings" panose="05000000000000000000" pitchFamily="2" charset="2"/>
              </a:rPr>
              <a:t>. </a:t>
            </a:r>
          </a:p>
        </p:txBody>
      </p:sp>
    </p:spTree>
    <p:extLst>
      <p:ext uri="{BB962C8B-B14F-4D97-AF65-F5344CB8AC3E}">
        <p14:creationId xmlns:p14="http://schemas.microsoft.com/office/powerpoint/2010/main" val="167874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MAIN PROBLEMS</a:t>
            </a:r>
          </a:p>
        </p:txBody>
      </p:sp>
      <p:sp>
        <p:nvSpPr>
          <p:cNvPr id="4" name="CasellaDiTesto 3">
            <a:extLst>
              <a:ext uri="{FF2B5EF4-FFF2-40B4-BE49-F238E27FC236}">
                <a16:creationId xmlns:a16="http://schemas.microsoft.com/office/drawing/2014/main" id="{A88CF741-024A-E35E-5D4F-73AAD36DA87A}"/>
              </a:ext>
            </a:extLst>
          </p:cNvPr>
          <p:cNvSpPr txBox="1"/>
          <p:nvPr/>
        </p:nvSpPr>
        <p:spPr>
          <a:xfrm>
            <a:off x="272142" y="629268"/>
            <a:ext cx="4555671" cy="4096634"/>
          </a:xfrm>
          <a:prstGeom prst="rect">
            <a:avLst/>
          </a:prstGeom>
          <a:noFill/>
        </p:spPr>
        <p:txBody>
          <a:bodyPr wrap="square">
            <a:spAutoFit/>
          </a:bodyPr>
          <a:lstStyle/>
          <a:p>
            <a:pPr lvl="0" algn="ctr">
              <a:lnSpc>
                <a:spcPct val="150000"/>
              </a:lnSpc>
              <a:spcBef>
                <a:spcPts val="600"/>
              </a:spcBef>
            </a:pPr>
            <a:r>
              <a:rPr lang="it-IT" b="1" kern="100" dirty="0">
                <a:solidFill>
                  <a:srgbClr val="002060"/>
                </a:solidFill>
                <a:effectLst/>
                <a:ea typeface="Calibri" panose="020F0502020204030204" pitchFamily="34" charset="0"/>
              </a:rPr>
              <a:t>FOR ENVIRONMENT AND HUMAN RIGHTS</a:t>
            </a:r>
          </a:p>
          <a:p>
            <a:pPr marL="285750" lvl="0" indent="-285750" algn="just">
              <a:lnSpc>
                <a:spcPct val="150000"/>
              </a:lnSpc>
              <a:spcBef>
                <a:spcPts val="600"/>
              </a:spcBef>
              <a:buFont typeface="Arial" panose="020B0604020202020204" pitchFamily="34" charset="0"/>
              <a:buChar char="•"/>
            </a:pPr>
            <a:r>
              <a:rPr lang="it-IT" kern="100" dirty="0" err="1">
                <a:solidFill>
                  <a:srgbClr val="002060"/>
                </a:solidFill>
                <a:ea typeface="Calibri" panose="020F0502020204030204" pitchFamily="34" charset="0"/>
              </a:rPr>
              <a:t>Lack</a:t>
            </a:r>
            <a:r>
              <a:rPr lang="it-IT" kern="100" dirty="0">
                <a:solidFill>
                  <a:srgbClr val="002060"/>
                </a:solidFill>
                <a:ea typeface="Calibri" panose="020F0502020204030204" pitchFamily="34" charset="0"/>
              </a:rPr>
              <a:t> of international standards and bodies. </a:t>
            </a:r>
            <a:r>
              <a:rPr lang="it-IT" kern="100" dirty="0" err="1">
                <a:solidFill>
                  <a:srgbClr val="002060"/>
                </a:solidFill>
                <a:ea typeface="Calibri" panose="020F0502020204030204" pitchFamily="34" charset="0"/>
              </a:rPr>
              <a:t>All</a:t>
            </a:r>
            <a:r>
              <a:rPr lang="it-IT" kern="100" dirty="0">
                <a:solidFill>
                  <a:srgbClr val="002060"/>
                </a:solidFill>
                <a:ea typeface="Calibri" panose="020F0502020204030204" pitchFamily="34" charset="0"/>
              </a:rPr>
              <a:t> </a:t>
            </a:r>
            <a:r>
              <a:rPr lang="it-IT" kern="100" dirty="0" err="1">
                <a:solidFill>
                  <a:srgbClr val="002060"/>
                </a:solidFill>
                <a:ea typeface="Calibri" panose="020F0502020204030204" pitchFamily="34" charset="0"/>
              </a:rPr>
              <a:t>demanded</a:t>
            </a:r>
            <a:r>
              <a:rPr lang="it-IT" kern="100" dirty="0">
                <a:solidFill>
                  <a:srgbClr val="002060"/>
                </a:solidFill>
                <a:ea typeface="Calibri" panose="020F0502020204030204" pitchFamily="34" charset="0"/>
              </a:rPr>
              <a:t> to national </a:t>
            </a:r>
            <a:r>
              <a:rPr lang="it-IT" kern="100" dirty="0" err="1">
                <a:solidFill>
                  <a:srgbClr val="002060"/>
                </a:solidFill>
                <a:ea typeface="Calibri" panose="020F0502020204030204" pitchFamily="34" charset="0"/>
              </a:rPr>
              <a:t>legislation</a:t>
            </a:r>
            <a:r>
              <a:rPr lang="it-IT" kern="100" dirty="0">
                <a:solidFill>
                  <a:srgbClr val="002060"/>
                </a:solidFill>
                <a:ea typeface="Calibri" panose="020F0502020204030204" pitchFamily="34" charset="0"/>
              </a:rPr>
              <a:t>.</a:t>
            </a:r>
          </a:p>
          <a:p>
            <a:pPr marL="285750" lvl="0" indent="-285750" algn="just">
              <a:lnSpc>
                <a:spcPct val="150000"/>
              </a:lnSpc>
              <a:spcBef>
                <a:spcPts val="600"/>
              </a:spcBef>
              <a:buFont typeface="Arial" panose="020B0604020202020204" pitchFamily="34" charset="0"/>
              <a:buChar char="•"/>
            </a:pPr>
            <a:r>
              <a:rPr lang="it-IT" kern="100" dirty="0" err="1">
                <a:solidFill>
                  <a:srgbClr val="002060"/>
                </a:solidFill>
                <a:ea typeface="Calibri" panose="020F0502020204030204" pitchFamily="34" charset="0"/>
              </a:rPr>
              <a:t>Ineffective</a:t>
            </a:r>
            <a:r>
              <a:rPr lang="it-IT" kern="100" dirty="0">
                <a:solidFill>
                  <a:srgbClr val="002060"/>
                </a:solidFill>
                <a:ea typeface="Calibri" panose="020F0502020204030204" pitchFamily="34" charset="0"/>
              </a:rPr>
              <a:t> or </a:t>
            </a:r>
            <a:r>
              <a:rPr lang="it-IT" kern="100" dirty="0" err="1">
                <a:solidFill>
                  <a:srgbClr val="002060"/>
                </a:solidFill>
                <a:ea typeface="Calibri" panose="020F0502020204030204" pitchFamily="34" charset="0"/>
              </a:rPr>
              <a:t>misapplied</a:t>
            </a:r>
            <a:r>
              <a:rPr lang="it-IT" kern="100" dirty="0">
                <a:solidFill>
                  <a:srgbClr val="002060"/>
                </a:solidFill>
                <a:ea typeface="Calibri" panose="020F0502020204030204" pitchFamily="34" charset="0"/>
              </a:rPr>
              <a:t> </a:t>
            </a:r>
            <a:r>
              <a:rPr lang="it-IT" kern="100" dirty="0" err="1">
                <a:solidFill>
                  <a:srgbClr val="002060"/>
                </a:solidFill>
                <a:ea typeface="Calibri" panose="020F0502020204030204" pitchFamily="34" charset="0"/>
              </a:rPr>
              <a:t>legislation</a:t>
            </a:r>
            <a:r>
              <a:rPr lang="it-IT" kern="100" dirty="0">
                <a:solidFill>
                  <a:srgbClr val="002060"/>
                </a:solidFill>
                <a:ea typeface="Calibri" panose="020F0502020204030204" pitchFamily="34" charset="0"/>
              </a:rPr>
              <a:t>. </a:t>
            </a:r>
            <a:r>
              <a:rPr lang="it-IT" kern="100" dirty="0">
                <a:solidFill>
                  <a:schemeClr val="accent2">
                    <a:lumMod val="50000"/>
                  </a:schemeClr>
                </a:solidFill>
                <a:ea typeface="Calibri" panose="020F0502020204030204" pitchFamily="34" charset="0"/>
              </a:rPr>
              <a:t>(</a:t>
            </a:r>
            <a:r>
              <a:rPr lang="it-IT" dirty="0">
                <a:solidFill>
                  <a:schemeClr val="accent2">
                    <a:lumMod val="50000"/>
                  </a:schemeClr>
                </a:solidFill>
                <a:effectLst/>
                <a:latin typeface="Times New Roman" panose="02020603050405020304" pitchFamily="18" charset="0"/>
                <a:ea typeface="Calibri" panose="020F0502020204030204" pitchFamily="34" charset="0"/>
              </a:rPr>
              <a:t>CAO, project Zambia </a:t>
            </a:r>
            <a:r>
              <a:rPr lang="it-IT" dirty="0" err="1">
                <a:solidFill>
                  <a:schemeClr val="accent2">
                    <a:lumMod val="50000"/>
                  </a:schemeClr>
                </a:solidFill>
                <a:effectLst/>
                <a:latin typeface="Times New Roman" panose="02020603050405020304" pitchFamily="18" charset="0"/>
                <a:ea typeface="Calibri" panose="020F0502020204030204" pitchFamily="34" charset="0"/>
              </a:rPr>
              <a:t>Konkola</a:t>
            </a:r>
            <a:r>
              <a:rPr lang="it-IT" dirty="0">
                <a:solidFill>
                  <a:schemeClr val="accent2">
                    <a:lumMod val="50000"/>
                  </a:schemeClr>
                </a:solidFill>
                <a:effectLst/>
                <a:latin typeface="Times New Roman" panose="02020603050405020304" pitchFamily="18" charset="0"/>
                <a:ea typeface="Calibri" panose="020F0502020204030204" pitchFamily="34" charset="0"/>
              </a:rPr>
              <a:t> Copper Mine, 2003; </a:t>
            </a:r>
            <a:r>
              <a:rPr lang="en-GB" dirty="0">
                <a:solidFill>
                  <a:schemeClr val="accent2">
                    <a:lumMod val="50000"/>
                  </a:schemeClr>
                </a:solidFill>
                <a:effectLst/>
                <a:latin typeface="Times New Roman" panose="02020603050405020304" pitchFamily="18" charset="0"/>
                <a:ea typeface="Calibri" panose="020F0502020204030204" pitchFamily="34" charset="0"/>
              </a:rPr>
              <a:t>Allain </a:t>
            </a:r>
            <a:r>
              <a:rPr lang="en-GB" dirty="0" err="1">
                <a:solidFill>
                  <a:schemeClr val="accent2">
                    <a:lumMod val="50000"/>
                  </a:schemeClr>
                </a:solidFill>
                <a:effectLst/>
                <a:latin typeface="Times New Roman" panose="02020603050405020304" pitchFamily="18" charset="0"/>
                <a:ea typeface="Calibri" panose="020F0502020204030204" pitchFamily="34" charset="0"/>
              </a:rPr>
              <a:t>Duhangan</a:t>
            </a:r>
            <a:r>
              <a:rPr lang="en-GB" dirty="0">
                <a:solidFill>
                  <a:schemeClr val="accent2">
                    <a:lumMod val="50000"/>
                  </a:schemeClr>
                </a:solidFill>
                <a:effectLst/>
                <a:latin typeface="Times New Roman" panose="02020603050405020304" pitchFamily="18" charset="0"/>
                <a:ea typeface="Calibri" panose="020F0502020204030204" pitchFamily="34" charset="0"/>
              </a:rPr>
              <a:t> Hydropower Project, India, 2005</a:t>
            </a:r>
            <a:r>
              <a:rPr lang="it-IT" dirty="0">
                <a:solidFill>
                  <a:schemeClr val="accent2">
                    <a:lumMod val="50000"/>
                  </a:schemeClr>
                </a:solidFill>
                <a:effectLst/>
                <a:latin typeface="Times New Roman" panose="02020603050405020304" pitchFamily="18" charset="0"/>
                <a:ea typeface="Calibri" panose="020F0502020204030204" pitchFamily="34" charset="0"/>
              </a:rPr>
              <a:t>).</a:t>
            </a:r>
          </a:p>
          <a:p>
            <a:pPr marL="285750" lvl="0" indent="-285750" algn="just">
              <a:lnSpc>
                <a:spcPct val="150000"/>
              </a:lnSpc>
              <a:spcBef>
                <a:spcPts val="600"/>
              </a:spcBef>
              <a:buFont typeface="Arial" panose="020B0604020202020204" pitchFamily="34" charset="0"/>
              <a:buChar char="•"/>
            </a:pPr>
            <a:r>
              <a:rPr lang="it-IT" kern="100" dirty="0" err="1">
                <a:solidFill>
                  <a:srgbClr val="002060"/>
                </a:solidFill>
                <a:ea typeface="Calibri" panose="020F0502020204030204" pitchFamily="34" charset="0"/>
              </a:rPr>
              <a:t>Unpredictable</a:t>
            </a:r>
            <a:r>
              <a:rPr lang="it-IT" kern="100" dirty="0">
                <a:solidFill>
                  <a:srgbClr val="002060"/>
                </a:solidFill>
                <a:ea typeface="Calibri" panose="020F0502020204030204" pitchFamily="34" charset="0"/>
              </a:rPr>
              <a:t> events. </a:t>
            </a:r>
          </a:p>
          <a:p>
            <a:pPr lvl="0" algn="just">
              <a:lnSpc>
                <a:spcPct val="150000"/>
              </a:lnSpc>
              <a:spcBef>
                <a:spcPts val="600"/>
              </a:spcBef>
            </a:pPr>
            <a:endParaRPr lang="it-IT" kern="100" dirty="0">
              <a:solidFill>
                <a:srgbClr val="002060"/>
              </a:solidFill>
              <a:ea typeface="Calibri" panose="020F0502020204030204" pitchFamily="34" charset="0"/>
            </a:endParaRPr>
          </a:p>
        </p:txBody>
      </p:sp>
      <p:sp>
        <p:nvSpPr>
          <p:cNvPr id="5" name="CasellaDiTesto 4">
            <a:extLst>
              <a:ext uri="{FF2B5EF4-FFF2-40B4-BE49-F238E27FC236}">
                <a16:creationId xmlns:a16="http://schemas.microsoft.com/office/drawing/2014/main" id="{352223D2-2560-6CD0-2AC8-FD55617FDFAF}"/>
              </a:ext>
            </a:extLst>
          </p:cNvPr>
          <p:cNvSpPr txBox="1"/>
          <p:nvPr/>
        </p:nvSpPr>
        <p:spPr>
          <a:xfrm>
            <a:off x="5804808" y="475460"/>
            <a:ext cx="6115050" cy="6434710"/>
          </a:xfrm>
          <a:prstGeom prst="rect">
            <a:avLst/>
          </a:prstGeom>
          <a:noFill/>
        </p:spPr>
        <p:txBody>
          <a:bodyPr wrap="square">
            <a:spAutoFit/>
          </a:bodyPr>
          <a:lstStyle/>
          <a:p>
            <a:pPr lvl="0" algn="ctr">
              <a:lnSpc>
                <a:spcPct val="150000"/>
              </a:lnSpc>
              <a:spcBef>
                <a:spcPts val="600"/>
              </a:spcBef>
            </a:pPr>
            <a:r>
              <a:rPr lang="it-IT" b="1" kern="100" dirty="0">
                <a:solidFill>
                  <a:srgbClr val="002060"/>
                </a:solidFill>
                <a:effectLst/>
                <a:ea typeface="Calibri" panose="020F0502020204030204" pitchFamily="34" charset="0"/>
              </a:rPr>
              <a:t>FOR IIL AND ISDS</a:t>
            </a:r>
          </a:p>
          <a:p>
            <a:pPr marL="285750" lvl="0" indent="-285750" algn="just">
              <a:lnSpc>
                <a:spcPct val="150000"/>
              </a:lnSpc>
              <a:spcBef>
                <a:spcPts val="600"/>
              </a:spcBef>
              <a:spcAft>
                <a:spcPts val="600"/>
              </a:spcAft>
              <a:buFont typeface="Arial" panose="020B0604020202020204" pitchFamily="34" charset="0"/>
              <a:buChar char="•"/>
            </a:pPr>
            <a:r>
              <a:rPr lang="it-IT" kern="100" dirty="0" err="1">
                <a:solidFill>
                  <a:srgbClr val="002060"/>
                </a:solidFill>
                <a:effectLst/>
                <a:ea typeface="Calibri" panose="020F0502020204030204" pitchFamily="34" charset="0"/>
                <a:sym typeface="Wingdings" panose="05000000000000000000" pitchFamily="2" charset="2"/>
              </a:rPr>
              <a:t>Potential</a:t>
            </a:r>
            <a:r>
              <a:rPr lang="it-IT" kern="100" dirty="0">
                <a:solidFill>
                  <a:srgbClr val="002060"/>
                </a:solidFill>
                <a:effectLst/>
                <a:ea typeface="Calibri" panose="020F0502020204030204" pitchFamily="34" charset="0"/>
                <a:sym typeface="Wingdings" panose="05000000000000000000" pitchFamily="2" charset="2"/>
              </a:rPr>
              <a:t> ISDS for negative impact </a:t>
            </a:r>
            <a:r>
              <a:rPr lang="it-IT" kern="100" dirty="0" err="1">
                <a:solidFill>
                  <a:srgbClr val="002060"/>
                </a:solidFill>
                <a:effectLst/>
                <a:ea typeface="Calibri" panose="020F0502020204030204" pitchFamily="34" charset="0"/>
                <a:sym typeface="Wingdings" panose="05000000000000000000" pitchFamily="2" charset="2"/>
              </a:rPr>
              <a:t>assessments</a:t>
            </a:r>
            <a:r>
              <a:rPr lang="it-IT" kern="100" dirty="0">
                <a:solidFill>
                  <a:srgbClr val="002060"/>
                </a:solidFill>
                <a:effectLst/>
                <a:ea typeface="Calibri" panose="020F0502020204030204" pitchFamily="34" charset="0"/>
                <a:sym typeface="Wingdings" panose="05000000000000000000" pitchFamily="2" charset="2"/>
              </a:rPr>
              <a:t> or </a:t>
            </a:r>
            <a:r>
              <a:rPr lang="it-IT" kern="100" dirty="0" err="1">
                <a:solidFill>
                  <a:srgbClr val="002060"/>
                </a:solidFill>
                <a:effectLst/>
                <a:ea typeface="Calibri" panose="020F0502020204030204" pitchFamily="34" charset="0"/>
                <a:sym typeface="Wingdings" panose="05000000000000000000" pitchFamily="2" charset="2"/>
              </a:rPr>
              <a:t>revocal</a:t>
            </a:r>
            <a:r>
              <a:rPr lang="it-IT" kern="100" dirty="0">
                <a:solidFill>
                  <a:srgbClr val="002060"/>
                </a:solidFill>
                <a:effectLst/>
                <a:ea typeface="Calibri" panose="020F0502020204030204" pitchFamily="34" charset="0"/>
                <a:sym typeface="Wingdings" panose="05000000000000000000" pitchFamily="2" charset="2"/>
              </a:rPr>
              <a:t>  ESIAs </a:t>
            </a:r>
            <a:r>
              <a:rPr lang="it-IT" kern="100" dirty="0" err="1">
                <a:solidFill>
                  <a:srgbClr val="002060"/>
                </a:solidFill>
                <a:effectLst/>
                <a:ea typeface="Calibri" panose="020F0502020204030204" pitchFamily="34" charset="0"/>
                <a:sym typeface="Wingdings" panose="05000000000000000000" pitchFamily="2" charset="2"/>
              </a:rPr>
              <a:t>not</a:t>
            </a:r>
            <a:r>
              <a:rPr lang="it-IT" kern="100" dirty="0">
                <a:solidFill>
                  <a:srgbClr val="002060"/>
                </a:solidFill>
                <a:effectLst/>
                <a:ea typeface="Calibri" panose="020F0502020204030204" pitchFamily="34" charset="0"/>
                <a:sym typeface="Wingdings" panose="05000000000000000000" pitchFamily="2" charset="2"/>
              </a:rPr>
              <a:t> preclude ISDS  </a:t>
            </a:r>
          </a:p>
          <a:p>
            <a:pPr marL="285750" lvl="0" indent="-285750" algn="just">
              <a:lnSpc>
                <a:spcPct val="150000"/>
              </a:lnSpc>
              <a:spcBef>
                <a:spcPts val="600"/>
              </a:spcBef>
              <a:spcAft>
                <a:spcPts val="600"/>
              </a:spcAft>
              <a:buFont typeface="Arial" panose="020B0604020202020204" pitchFamily="34" charset="0"/>
              <a:buChar char="•"/>
            </a:pPr>
            <a:r>
              <a:rPr lang="it-IT" kern="100" dirty="0" err="1">
                <a:solidFill>
                  <a:srgbClr val="002060"/>
                </a:solidFill>
                <a:ea typeface="Calibri" panose="020F0502020204030204" pitchFamily="34" charset="0"/>
                <a:sym typeface="Wingdings" panose="05000000000000000000" pitchFamily="2" charset="2"/>
              </a:rPr>
              <a:t>Potential</a:t>
            </a:r>
            <a:r>
              <a:rPr lang="it-IT" kern="100" dirty="0">
                <a:solidFill>
                  <a:srgbClr val="002060"/>
                </a:solidFill>
                <a:ea typeface="Calibri" panose="020F0502020204030204" pitchFamily="34" charset="0"/>
                <a:sym typeface="Wingdings" panose="05000000000000000000" pitchFamily="2" charset="2"/>
              </a:rPr>
              <a:t> ISDS per legislative </a:t>
            </a:r>
            <a:r>
              <a:rPr lang="it-IT" kern="100" dirty="0" err="1">
                <a:solidFill>
                  <a:srgbClr val="002060"/>
                </a:solidFill>
                <a:ea typeface="Calibri" panose="020F0502020204030204" pitchFamily="34" charset="0"/>
                <a:sym typeface="Wingdings" panose="05000000000000000000" pitchFamily="2" charset="2"/>
              </a:rPr>
              <a:t>uncertain</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methodologies</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applied</a:t>
            </a:r>
            <a:r>
              <a:rPr lang="it-IT" kern="100" dirty="0">
                <a:solidFill>
                  <a:srgbClr val="002060"/>
                </a:solidFill>
                <a:ea typeface="Calibri" panose="020F0502020204030204" pitchFamily="34" charset="0"/>
                <a:sym typeface="Wingdings" panose="05000000000000000000" pitchFamily="2" charset="2"/>
              </a:rPr>
              <a:t> </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kern="100" dirty="0" err="1">
                <a:solidFill>
                  <a:schemeClr val="accent2">
                    <a:lumMod val="50000"/>
                  </a:schemeClr>
                </a:solidFill>
                <a:ea typeface="Calibri" panose="020F0502020204030204" pitchFamily="34" charset="0"/>
                <a:sym typeface="Wingdings" panose="05000000000000000000" pitchFamily="2" charset="2"/>
              </a:rPr>
              <a:t>Bilcon</a:t>
            </a:r>
            <a:r>
              <a:rPr lang="it-IT" kern="100" dirty="0">
                <a:solidFill>
                  <a:schemeClr val="accent2">
                    <a:lumMod val="50000"/>
                  </a:schemeClr>
                </a:solidFill>
                <a:ea typeface="Calibri" panose="020F0502020204030204" pitchFamily="34" charset="0"/>
                <a:sym typeface="Wingdings" panose="05000000000000000000" pitchFamily="2" charset="2"/>
              </a:rPr>
              <a:t> v. Canada; </a:t>
            </a:r>
            <a:r>
              <a:rPr lang="it-IT" kern="100" dirty="0" err="1">
                <a:solidFill>
                  <a:schemeClr val="accent2">
                    <a:lumMod val="50000"/>
                  </a:schemeClr>
                </a:solidFill>
                <a:ea typeface="Calibri" panose="020F0502020204030204" pitchFamily="34" charset="0"/>
                <a:sym typeface="Wingdings" panose="05000000000000000000" pitchFamily="2" charset="2"/>
              </a:rPr>
              <a:t>Renco</a:t>
            </a:r>
            <a:r>
              <a:rPr lang="it-IT" kern="100" dirty="0">
                <a:solidFill>
                  <a:schemeClr val="accent2">
                    <a:lumMod val="50000"/>
                  </a:schemeClr>
                </a:solidFill>
                <a:ea typeface="Calibri" panose="020F0502020204030204" pitchFamily="34" charset="0"/>
                <a:sym typeface="Wingdings" panose="05000000000000000000" pitchFamily="2" charset="2"/>
              </a:rPr>
              <a:t> v. Perù; </a:t>
            </a:r>
            <a:r>
              <a:rPr lang="it-IT" kern="100" dirty="0" err="1">
                <a:solidFill>
                  <a:schemeClr val="accent2">
                    <a:lumMod val="50000"/>
                  </a:schemeClr>
                </a:solidFill>
                <a:ea typeface="Calibri" panose="020F0502020204030204" pitchFamily="34" charset="0"/>
                <a:sym typeface="Wingdings" panose="05000000000000000000" pitchFamily="2" charset="2"/>
              </a:rPr>
              <a:t>Methanex</a:t>
            </a:r>
            <a:r>
              <a:rPr lang="it-IT" kern="100" dirty="0">
                <a:solidFill>
                  <a:schemeClr val="accent2">
                    <a:lumMod val="50000"/>
                  </a:schemeClr>
                </a:solidFill>
                <a:ea typeface="Calibri" panose="020F0502020204030204" pitchFamily="34" charset="0"/>
                <a:sym typeface="Wingdings" panose="05000000000000000000" pitchFamily="2" charset="2"/>
              </a:rPr>
              <a:t> v. USA), </a:t>
            </a:r>
            <a:r>
              <a:rPr lang="it-IT" kern="100" dirty="0">
                <a:solidFill>
                  <a:srgbClr val="002060"/>
                </a:solidFill>
                <a:ea typeface="Calibri" panose="020F0502020204030204" pitchFamily="34" charset="0"/>
                <a:sym typeface="Wingdings" panose="05000000000000000000" pitchFamily="2" charset="2"/>
              </a:rPr>
              <a:t>and </a:t>
            </a:r>
            <a:r>
              <a:rPr lang="it-IT" kern="100" dirty="0" err="1">
                <a:solidFill>
                  <a:srgbClr val="002060"/>
                </a:solidFill>
                <a:ea typeface="Calibri" panose="020F0502020204030204" pitchFamily="34" charset="0"/>
                <a:sym typeface="Wingdings" panose="05000000000000000000" pitchFamily="2" charset="2"/>
              </a:rPr>
              <a:t>breach</a:t>
            </a:r>
            <a:r>
              <a:rPr lang="it-IT" kern="100" dirty="0">
                <a:solidFill>
                  <a:srgbClr val="002060"/>
                </a:solidFill>
                <a:ea typeface="Calibri" panose="020F0502020204030204" pitchFamily="34" charset="0"/>
                <a:sym typeface="Wingdings" panose="05000000000000000000" pitchFamily="2" charset="2"/>
              </a:rPr>
              <a:t> of </a:t>
            </a:r>
            <a:r>
              <a:rPr lang="it-IT" kern="100" dirty="0" err="1">
                <a:solidFill>
                  <a:srgbClr val="002060"/>
                </a:solidFill>
                <a:ea typeface="Calibri" panose="020F0502020204030204" pitchFamily="34" charset="0"/>
                <a:sym typeface="Wingdings" panose="05000000000000000000" pitchFamily="2" charset="2"/>
              </a:rPr>
              <a:t>investors</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legitimate</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expectation</a:t>
            </a:r>
            <a:r>
              <a:rPr lang="it-IT" kern="100" dirty="0">
                <a:solidFill>
                  <a:schemeClr val="accent2">
                    <a:lumMod val="50000"/>
                  </a:schemeClr>
                </a:solidFill>
                <a:ea typeface="Calibri" panose="020F0502020204030204" pitchFamily="34" charset="0"/>
                <a:sym typeface="Wingdings" panose="05000000000000000000" pitchFamily="2" charset="2"/>
              </a:rPr>
              <a:t>(Infinito Gold v. Costa Rica; </a:t>
            </a:r>
            <a:r>
              <a:rPr lang="it-IT" kern="100" dirty="0" err="1">
                <a:solidFill>
                  <a:schemeClr val="accent2">
                    <a:lumMod val="50000"/>
                  </a:schemeClr>
                </a:solidFill>
                <a:ea typeface="Calibri" panose="020F0502020204030204" pitchFamily="34" charset="0"/>
                <a:sym typeface="Wingdings" panose="05000000000000000000" pitchFamily="2" charset="2"/>
              </a:rPr>
              <a:t>Glamis</a:t>
            </a:r>
            <a:r>
              <a:rPr lang="it-IT" kern="100" dirty="0">
                <a:solidFill>
                  <a:schemeClr val="accent2">
                    <a:lumMod val="50000"/>
                  </a:schemeClr>
                </a:solidFill>
                <a:ea typeface="Calibri" panose="020F0502020204030204" pitchFamily="34" charset="0"/>
                <a:sym typeface="Wingdings" panose="05000000000000000000" pitchFamily="2" charset="2"/>
              </a:rPr>
              <a:t> Gold v. USA; </a:t>
            </a:r>
            <a:r>
              <a:rPr lang="it-IT" sz="1800" dirty="0">
                <a:solidFill>
                  <a:schemeClr val="accent2">
                    <a:lumMod val="50000"/>
                  </a:schemeClr>
                </a:solidFill>
                <a:effectLst/>
                <a:ea typeface="Calibri" panose="020F0502020204030204" pitchFamily="34" charset="0"/>
              </a:rPr>
              <a:t>MTD Equity v. Chile</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kern="100" dirty="0">
                <a:solidFill>
                  <a:srgbClr val="002060"/>
                </a:solidFill>
                <a:ea typeface="Calibri" panose="020F0502020204030204" pitchFamily="34" charset="0"/>
                <a:sym typeface="Wingdings" panose="05000000000000000000" pitchFamily="2" charset="2"/>
              </a:rPr>
              <a:t>;</a:t>
            </a:r>
          </a:p>
          <a:p>
            <a:pPr marL="285750" lvl="0" indent="-285750" algn="just">
              <a:lnSpc>
                <a:spcPct val="150000"/>
              </a:lnSpc>
              <a:spcBef>
                <a:spcPts val="600"/>
              </a:spcBef>
              <a:spcAft>
                <a:spcPts val="600"/>
              </a:spcAft>
              <a:buFont typeface="Arial" panose="020B0604020202020204" pitchFamily="34" charset="0"/>
              <a:buChar char="•"/>
            </a:pPr>
            <a:r>
              <a:rPr lang="it-IT" kern="100" dirty="0" err="1">
                <a:solidFill>
                  <a:srgbClr val="002060"/>
                </a:solidFill>
                <a:effectLst/>
                <a:ea typeface="Calibri" panose="020F0502020204030204" pitchFamily="34" charset="0"/>
                <a:sym typeface="Wingdings" panose="05000000000000000000" pitchFamily="2" charset="2"/>
              </a:rPr>
              <a:t>Chilling</a:t>
            </a:r>
            <a:r>
              <a:rPr lang="it-IT" kern="100" dirty="0">
                <a:solidFill>
                  <a:srgbClr val="002060"/>
                </a:solidFill>
                <a:effectLst/>
                <a:ea typeface="Calibri" panose="020F0502020204030204" pitchFamily="34" charset="0"/>
                <a:sym typeface="Wingdings" panose="05000000000000000000" pitchFamily="2" charset="2"/>
              </a:rPr>
              <a:t> </a:t>
            </a:r>
            <a:r>
              <a:rPr lang="it-IT" kern="100" dirty="0" err="1">
                <a:solidFill>
                  <a:srgbClr val="002060"/>
                </a:solidFill>
                <a:effectLst/>
                <a:ea typeface="Calibri" panose="020F0502020204030204" pitchFamily="34" charset="0"/>
                <a:sym typeface="Wingdings" panose="05000000000000000000" pitchFamily="2" charset="2"/>
              </a:rPr>
              <a:t>effect</a:t>
            </a:r>
            <a:r>
              <a:rPr lang="it-IT" kern="100" dirty="0">
                <a:solidFill>
                  <a:srgbClr val="002060"/>
                </a:solidFill>
                <a:effectLst/>
                <a:ea typeface="Calibri" panose="020F0502020204030204" pitchFamily="34" charset="0"/>
                <a:sym typeface="Wingdings" panose="05000000000000000000" pitchFamily="2" charset="2"/>
              </a:rPr>
              <a:t>  </a:t>
            </a:r>
            <a:r>
              <a:rPr lang="it-IT" kern="100" dirty="0" err="1">
                <a:solidFill>
                  <a:srgbClr val="002060"/>
                </a:solidFill>
                <a:effectLst/>
                <a:ea typeface="Calibri" panose="020F0502020204030204" pitchFamily="34" charset="0"/>
                <a:sym typeface="Wingdings" panose="05000000000000000000" pitchFamily="2" charset="2"/>
              </a:rPr>
              <a:t>regulatory</a:t>
            </a:r>
            <a:r>
              <a:rPr lang="it-IT" kern="100" dirty="0">
                <a:solidFill>
                  <a:srgbClr val="002060"/>
                </a:solidFill>
                <a:effectLst/>
                <a:ea typeface="Calibri" panose="020F0502020204030204" pitchFamily="34" charset="0"/>
                <a:sym typeface="Wingdings" panose="05000000000000000000" pitchFamily="2" charset="2"/>
              </a:rPr>
              <a:t> </a:t>
            </a:r>
            <a:r>
              <a:rPr lang="it-IT" kern="100" dirty="0" err="1">
                <a:solidFill>
                  <a:srgbClr val="002060"/>
                </a:solidFill>
                <a:effectLst/>
                <a:ea typeface="Calibri" panose="020F0502020204030204" pitchFamily="34" charset="0"/>
                <a:sym typeface="Wingdings" panose="05000000000000000000" pitchFamily="2" charset="2"/>
              </a:rPr>
              <a:t>chill</a:t>
            </a:r>
            <a:r>
              <a:rPr lang="it-IT" kern="100" dirty="0">
                <a:solidFill>
                  <a:srgbClr val="002060"/>
                </a:solidFill>
                <a:effectLst/>
                <a:ea typeface="Calibri" panose="020F0502020204030204" pitchFamily="34" charset="0"/>
                <a:sym typeface="Wingdings" panose="05000000000000000000" pitchFamily="2" charset="2"/>
              </a:rPr>
              <a:t> + </a:t>
            </a:r>
            <a:r>
              <a:rPr lang="it-IT" kern="100" dirty="0" err="1">
                <a:solidFill>
                  <a:srgbClr val="002060"/>
                </a:solidFill>
                <a:effectLst/>
                <a:ea typeface="Calibri" panose="020F0502020204030204" pitchFamily="34" charset="0"/>
                <a:sym typeface="Wingdings" panose="05000000000000000000" pitchFamily="2" charset="2"/>
              </a:rPr>
              <a:t>chill</a:t>
            </a:r>
            <a:r>
              <a:rPr lang="it-IT" kern="100" dirty="0">
                <a:solidFill>
                  <a:srgbClr val="002060"/>
                </a:solidFill>
                <a:effectLst/>
                <a:ea typeface="Calibri" panose="020F0502020204030204" pitchFamily="34" charset="0"/>
                <a:sym typeface="Wingdings" panose="05000000000000000000" pitchFamily="2" charset="2"/>
              </a:rPr>
              <a:t> on </a:t>
            </a:r>
            <a:r>
              <a:rPr lang="it-IT" kern="100" dirty="0" err="1">
                <a:solidFill>
                  <a:srgbClr val="002060"/>
                </a:solidFill>
                <a:effectLst/>
                <a:ea typeface="Calibri" panose="020F0502020204030204" pitchFamily="34" charset="0"/>
                <a:sym typeface="Wingdings" panose="05000000000000000000" pitchFamily="2" charset="2"/>
              </a:rPr>
              <a:t>administrative</a:t>
            </a:r>
            <a:r>
              <a:rPr lang="it-IT" kern="100" dirty="0">
                <a:solidFill>
                  <a:srgbClr val="002060"/>
                </a:solidFill>
                <a:effectLst/>
                <a:ea typeface="Calibri" panose="020F0502020204030204" pitchFamily="34" charset="0"/>
                <a:sym typeface="Wingdings" panose="05000000000000000000" pitchFamily="2" charset="2"/>
              </a:rPr>
              <a:t> </a:t>
            </a:r>
            <a:r>
              <a:rPr lang="it-IT" kern="100" dirty="0" err="1">
                <a:solidFill>
                  <a:srgbClr val="002060"/>
                </a:solidFill>
                <a:effectLst/>
                <a:ea typeface="Calibri" panose="020F0502020204030204" pitchFamily="34" charset="0"/>
                <a:sym typeface="Wingdings" panose="05000000000000000000" pitchFamily="2" charset="2"/>
              </a:rPr>
              <a:t>authorities</a:t>
            </a:r>
            <a:r>
              <a:rPr lang="it-IT" kern="100" dirty="0">
                <a:solidFill>
                  <a:srgbClr val="002060"/>
                </a:solidFill>
                <a:effectLst/>
                <a:ea typeface="Calibri" panose="020F0502020204030204" pitchFamily="34" charset="0"/>
                <a:sym typeface="Wingdings" panose="05000000000000000000" pitchFamily="2" charset="2"/>
              </a:rPr>
              <a:t> </a:t>
            </a:r>
            <a:r>
              <a:rPr lang="it-IT" kern="100" dirty="0">
                <a:solidFill>
                  <a:schemeClr val="accent2">
                    <a:lumMod val="50000"/>
                  </a:schemeClr>
                </a:solidFill>
                <a:effectLst/>
                <a:ea typeface="Calibri" panose="020F0502020204030204" pitchFamily="34" charset="0"/>
                <a:sym typeface="Wingdings" panose="05000000000000000000" pitchFamily="2" charset="2"/>
              </a:rPr>
              <a:t>(</a:t>
            </a:r>
            <a:r>
              <a:rPr lang="it-IT" kern="100" dirty="0" err="1">
                <a:solidFill>
                  <a:schemeClr val="accent2">
                    <a:lumMod val="50000"/>
                  </a:schemeClr>
                </a:solidFill>
                <a:effectLst/>
                <a:ea typeface="Calibri" panose="020F0502020204030204" pitchFamily="34" charset="0"/>
                <a:sym typeface="Wingdings" panose="05000000000000000000" pitchFamily="2" charset="2"/>
              </a:rPr>
              <a:t>dissenting</a:t>
            </a:r>
            <a:r>
              <a:rPr lang="it-IT" kern="100" dirty="0">
                <a:solidFill>
                  <a:schemeClr val="accent2">
                    <a:lumMod val="50000"/>
                  </a:schemeClr>
                </a:solidFill>
                <a:effectLst/>
                <a:ea typeface="Calibri" panose="020F0502020204030204" pitchFamily="34" charset="0"/>
                <a:sym typeface="Wingdings" panose="05000000000000000000" pitchFamily="2" charset="2"/>
              </a:rPr>
              <a:t> opinion </a:t>
            </a:r>
            <a:r>
              <a:rPr lang="it-IT" kern="100" dirty="0" err="1">
                <a:solidFill>
                  <a:schemeClr val="accent2">
                    <a:lumMod val="50000"/>
                  </a:schemeClr>
                </a:solidFill>
                <a:effectLst/>
                <a:ea typeface="Calibri" panose="020F0502020204030204" pitchFamily="34" charset="0"/>
                <a:sym typeface="Wingdings" panose="05000000000000000000" pitchFamily="2" charset="2"/>
              </a:rPr>
              <a:t>Bilcon</a:t>
            </a:r>
            <a:r>
              <a:rPr lang="it-IT" kern="100" dirty="0">
                <a:solidFill>
                  <a:schemeClr val="accent2">
                    <a:lumMod val="50000"/>
                  </a:schemeClr>
                </a:solidFill>
                <a:effectLst/>
                <a:ea typeface="Calibri" panose="020F0502020204030204" pitchFamily="34" charset="0"/>
                <a:sym typeface="Wingdings" panose="05000000000000000000" pitchFamily="2" charset="2"/>
              </a:rPr>
              <a:t> v. Canada; </a:t>
            </a:r>
            <a:r>
              <a:rPr lang="en-GB" sz="1800" dirty="0">
                <a:solidFill>
                  <a:schemeClr val="accent2">
                    <a:lumMod val="50000"/>
                  </a:schemeClr>
                </a:solidFill>
                <a:effectLst/>
                <a:ea typeface="Calibri" panose="020F0502020204030204" pitchFamily="34" charset="0"/>
                <a:cs typeface="Times New Roman" panose="02020603050405020304" pitchFamily="18" charset="0"/>
              </a:rPr>
              <a:t>Ascent v. Slovenia</a:t>
            </a:r>
            <a:r>
              <a:rPr lang="it-IT" kern="100" dirty="0">
                <a:solidFill>
                  <a:schemeClr val="accent2">
                    <a:lumMod val="50000"/>
                  </a:schemeClr>
                </a:solidFill>
                <a:effectLst/>
                <a:ea typeface="Calibri" panose="020F0502020204030204" pitchFamily="34" charset="0"/>
                <a:sym typeface="Wingdings" panose="05000000000000000000" pitchFamily="2" charset="2"/>
              </a:rPr>
              <a:t>)</a:t>
            </a:r>
            <a:r>
              <a:rPr lang="it-IT" kern="100" dirty="0">
                <a:solidFill>
                  <a:srgbClr val="002060"/>
                </a:solidFill>
                <a:effectLst/>
                <a:ea typeface="Calibri" panose="020F0502020204030204" pitchFamily="34" charset="0"/>
                <a:sym typeface="Wingdings" panose="05000000000000000000" pitchFamily="2" charset="2"/>
              </a:rPr>
              <a:t>. </a:t>
            </a:r>
          </a:p>
          <a:p>
            <a:pPr marL="285750" lvl="0" indent="-285750" algn="just">
              <a:lnSpc>
                <a:spcPct val="150000"/>
              </a:lnSpc>
              <a:spcBef>
                <a:spcPts val="600"/>
              </a:spcBef>
              <a:spcAft>
                <a:spcPts val="600"/>
              </a:spcAft>
              <a:buFont typeface="Arial" panose="020B0604020202020204" pitchFamily="34" charset="0"/>
              <a:buChar char="•"/>
            </a:pPr>
            <a:r>
              <a:rPr lang="it-IT" kern="100" dirty="0">
                <a:solidFill>
                  <a:srgbClr val="002060"/>
                </a:solidFill>
                <a:ea typeface="Calibri" panose="020F0502020204030204" pitchFamily="34" charset="0"/>
                <a:sym typeface="Wingdings" panose="05000000000000000000" pitchFamily="2" charset="2"/>
              </a:rPr>
              <a:t>No </a:t>
            </a:r>
            <a:r>
              <a:rPr lang="it-IT" kern="100" dirty="0" err="1">
                <a:solidFill>
                  <a:srgbClr val="002060"/>
                </a:solidFill>
                <a:ea typeface="Calibri" panose="020F0502020204030204" pitchFamily="34" charset="0"/>
                <a:sym typeface="Wingdings" panose="05000000000000000000" pitchFamily="2" charset="2"/>
              </a:rPr>
              <a:t>direct</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obligations</a:t>
            </a:r>
            <a:r>
              <a:rPr lang="it-IT" kern="100" dirty="0">
                <a:solidFill>
                  <a:srgbClr val="002060"/>
                </a:solidFill>
                <a:ea typeface="Calibri" panose="020F0502020204030204" pitchFamily="34" charset="0"/>
                <a:sym typeface="Wingdings" panose="05000000000000000000" pitchFamily="2" charset="2"/>
              </a:rPr>
              <a:t> on </a:t>
            </a:r>
            <a:r>
              <a:rPr lang="it-IT" kern="100" dirty="0" err="1">
                <a:solidFill>
                  <a:srgbClr val="002060"/>
                </a:solidFill>
                <a:ea typeface="Calibri" panose="020F0502020204030204" pitchFamily="34" charset="0"/>
                <a:sym typeface="Wingdings" panose="05000000000000000000" pitchFamily="2" charset="2"/>
              </a:rPr>
              <a:t>investors</a:t>
            </a:r>
            <a:r>
              <a:rPr lang="it-IT" kern="100" dirty="0">
                <a:solidFill>
                  <a:srgbClr val="002060"/>
                </a:solidFill>
                <a:ea typeface="Calibri" panose="020F0502020204030204" pitchFamily="34" charset="0"/>
                <a:sym typeface="Wingdings" panose="05000000000000000000" pitchFamily="2" charset="2"/>
              </a:rPr>
              <a:t>  just in some </a:t>
            </a:r>
            <a:r>
              <a:rPr lang="it-IT" kern="100" dirty="0" err="1">
                <a:solidFill>
                  <a:srgbClr val="002060"/>
                </a:solidFill>
                <a:ea typeface="Calibri" panose="020F0502020204030204" pitchFamily="34" charset="0"/>
                <a:sym typeface="Wingdings" panose="05000000000000000000" pitchFamily="2" charset="2"/>
              </a:rPr>
              <a:t>nationatial</a:t>
            </a:r>
            <a:r>
              <a:rPr lang="it-IT" kern="100" dirty="0">
                <a:solidFill>
                  <a:srgbClr val="002060"/>
                </a:solidFill>
                <a:ea typeface="Calibri" panose="020F0502020204030204" pitchFamily="34" charset="0"/>
                <a:sym typeface="Wingdings" panose="05000000000000000000" pitchFamily="2" charset="2"/>
              </a:rPr>
              <a:t> </a:t>
            </a:r>
            <a:r>
              <a:rPr lang="it-IT" kern="100" dirty="0" err="1">
                <a:solidFill>
                  <a:srgbClr val="002060"/>
                </a:solidFill>
                <a:ea typeface="Calibri" panose="020F0502020204030204" pitchFamily="34" charset="0"/>
                <a:sym typeface="Wingdings" panose="05000000000000000000" pitchFamily="2" charset="2"/>
              </a:rPr>
              <a:t>legislation</a:t>
            </a:r>
            <a:r>
              <a:rPr lang="it-IT" kern="100" dirty="0">
                <a:solidFill>
                  <a:srgbClr val="002060"/>
                </a:solidFill>
                <a:ea typeface="Calibri" panose="020F0502020204030204" pitchFamily="34" charset="0"/>
                <a:sym typeface="Wingdings" panose="05000000000000000000" pitchFamily="2" charset="2"/>
              </a:rPr>
              <a:t> </a:t>
            </a:r>
            <a:r>
              <a:rPr lang="it-IT" kern="100" dirty="0">
                <a:solidFill>
                  <a:schemeClr val="accent2">
                    <a:lumMod val="50000"/>
                  </a:schemeClr>
                </a:solidFill>
                <a:ea typeface="Calibri" panose="020F0502020204030204" pitchFamily="34" charset="0"/>
                <a:sym typeface="Wingdings" panose="05000000000000000000" pitchFamily="2" charset="2"/>
              </a:rPr>
              <a:t>(</a:t>
            </a:r>
            <a:r>
              <a:rPr lang="it-IT" kern="100" dirty="0" err="1">
                <a:solidFill>
                  <a:schemeClr val="accent2">
                    <a:lumMod val="50000"/>
                  </a:schemeClr>
                </a:solidFill>
                <a:ea typeface="Calibri" panose="020F0502020204030204" pitchFamily="34" charset="0"/>
                <a:sym typeface="Wingdings" panose="05000000000000000000" pitchFamily="2" charset="2"/>
              </a:rPr>
              <a:t>Blusun</a:t>
            </a:r>
            <a:r>
              <a:rPr lang="it-IT" kern="100" dirty="0">
                <a:solidFill>
                  <a:schemeClr val="accent2">
                    <a:lumMod val="50000"/>
                  </a:schemeClr>
                </a:solidFill>
                <a:ea typeface="Calibri" panose="020F0502020204030204" pitchFamily="34" charset="0"/>
                <a:sym typeface="Wingdings" panose="05000000000000000000" pitchFamily="2" charset="2"/>
              </a:rPr>
              <a:t> S.A.. Jean-Pierre </a:t>
            </a:r>
            <a:r>
              <a:rPr lang="it-IT" kern="100" dirty="0" err="1">
                <a:solidFill>
                  <a:schemeClr val="accent2">
                    <a:lumMod val="50000"/>
                  </a:schemeClr>
                </a:solidFill>
                <a:ea typeface="Calibri" panose="020F0502020204030204" pitchFamily="34" charset="0"/>
                <a:sym typeface="Wingdings" panose="05000000000000000000" pitchFamily="2" charset="2"/>
              </a:rPr>
              <a:t>Lecorcier</a:t>
            </a:r>
            <a:r>
              <a:rPr lang="it-IT" kern="100" dirty="0">
                <a:solidFill>
                  <a:schemeClr val="accent2">
                    <a:lumMod val="50000"/>
                  </a:schemeClr>
                </a:solidFill>
                <a:ea typeface="Calibri" panose="020F0502020204030204" pitchFamily="34" charset="0"/>
                <a:sym typeface="Wingdings" panose="05000000000000000000" pitchFamily="2" charset="2"/>
              </a:rPr>
              <a:t> and Michael Stein c. </a:t>
            </a:r>
            <a:r>
              <a:rPr lang="it-IT" kern="100" dirty="0" err="1">
                <a:solidFill>
                  <a:schemeClr val="accent2">
                    <a:lumMod val="50000"/>
                  </a:schemeClr>
                </a:solidFill>
                <a:ea typeface="Calibri" panose="020F0502020204030204" pitchFamily="34" charset="0"/>
                <a:sym typeface="Wingdings" panose="05000000000000000000" pitchFamily="2" charset="2"/>
              </a:rPr>
              <a:t>Italy</a:t>
            </a:r>
            <a:r>
              <a:rPr lang="it-IT" kern="100" dirty="0">
                <a:solidFill>
                  <a:schemeClr val="accent2">
                    <a:lumMod val="50000"/>
                  </a:schemeClr>
                </a:solidFill>
                <a:ea typeface="Calibri" panose="020F0502020204030204" pitchFamily="34" charset="0"/>
                <a:sym typeface="Wingdings" panose="05000000000000000000" pitchFamily="2" charset="2"/>
              </a:rPr>
              <a:t>). </a:t>
            </a:r>
            <a:endParaRPr lang="it-IT" kern="100" dirty="0">
              <a:solidFill>
                <a:schemeClr val="accent2">
                  <a:lumMod val="50000"/>
                </a:schemeClr>
              </a:solidFill>
              <a:effectLst/>
              <a:ea typeface="Calibri" panose="020F0502020204030204" pitchFamily="34" charset="0"/>
              <a:sym typeface="Wingdings" panose="05000000000000000000" pitchFamily="2" charset="2"/>
            </a:endParaRPr>
          </a:p>
          <a:p>
            <a:pPr marL="342900" lvl="0" indent="-342900" algn="just">
              <a:lnSpc>
                <a:spcPct val="150000"/>
              </a:lnSpc>
              <a:spcBef>
                <a:spcPts val="600"/>
              </a:spcBef>
              <a:spcAft>
                <a:spcPts val="600"/>
              </a:spcAft>
              <a:buFont typeface="Times New Roman" panose="02020603050405020304" pitchFamily="18" charset="0"/>
              <a:buChar char="-"/>
            </a:pPr>
            <a:endParaRPr lang="it-IT" sz="1200" b="1" kern="100" dirty="0">
              <a:solidFill>
                <a:srgbClr val="002060"/>
              </a:solidFill>
              <a:effectLst/>
              <a:ea typeface="Calibri" panose="020F0502020204030204" pitchFamily="34" charset="0"/>
            </a:endParaRPr>
          </a:p>
        </p:txBody>
      </p:sp>
    </p:spTree>
    <p:extLst>
      <p:ext uri="{BB962C8B-B14F-4D97-AF65-F5344CB8AC3E}">
        <p14:creationId xmlns:p14="http://schemas.microsoft.com/office/powerpoint/2010/main" val="129186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THE PROBLEM OF THE SOURCES</a:t>
            </a:r>
          </a:p>
        </p:txBody>
      </p:sp>
      <p:sp>
        <p:nvSpPr>
          <p:cNvPr id="3" name="CasellaDiTesto 2">
            <a:extLst>
              <a:ext uri="{FF2B5EF4-FFF2-40B4-BE49-F238E27FC236}">
                <a16:creationId xmlns:a16="http://schemas.microsoft.com/office/drawing/2014/main" id="{4DA9D196-4754-8949-3846-B3B1B743E149}"/>
              </a:ext>
            </a:extLst>
          </p:cNvPr>
          <p:cNvSpPr txBox="1"/>
          <p:nvPr/>
        </p:nvSpPr>
        <p:spPr>
          <a:xfrm>
            <a:off x="0" y="756904"/>
            <a:ext cx="12192000" cy="5552739"/>
          </a:xfrm>
          <a:prstGeom prst="rect">
            <a:avLst/>
          </a:prstGeom>
          <a:noFill/>
        </p:spPr>
        <p:txBody>
          <a:bodyPr wrap="square" numCol="2">
            <a:spAutoFit/>
          </a:bodyPr>
          <a:lstStyle/>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Aarhus Convention, 1998;</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Convention on Environmental Impact Assessment in a Transboundary Context, Espoo, 19 February 1991;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Tribal Peoples Convention 169 (ILO 169) (Art 6(1)(a)); (Art 6(1)(b)); (Art 15(2);</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Convention on Biological Diversity (art. 14);</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Ruggie</a:t>
            </a: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Principles on business and human rights;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Rio Declaration (principle 10);</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UN: Draft Code of Conduct on Transnational Corporations, 1990;</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Global Compact;</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IFC Performance Standards on Environmental and Social Sustainability;</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OECD ‘Guidelines on Multinational Corporations’, 2001;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Meetings of the Parties to the UN Economic Commission for Europe (UNECE) Convention on Environmental Impact Assessments in a Transboundary Context (Espoo Convention) and its Protocol on Strategic Environmental Assessment (SEA) convened in Minsk, Belarus, from 13-16 June 2017</a:t>
            </a:r>
            <a:r>
              <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Minsk </a:t>
            </a:r>
            <a:r>
              <a:rPr lang="it-IT" sz="1400" kern="100"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declaration</a:t>
            </a:r>
            <a:r>
              <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p>
          <a:p>
            <a:pPr marL="285750" lvl="0" indent="-285750" algn="just">
              <a:lnSpc>
                <a:spcPct val="150000"/>
              </a:lnSpc>
              <a:buFont typeface="Arial" panose="020B0604020202020204" pitchFamily="34" charset="0"/>
              <a:buChar char="•"/>
            </a:pPr>
            <a:endPar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endParaRPr lang="en-GB" sz="1400" kern="1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Safeguard policies (World Bank);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EIB Policies; </a:t>
            </a: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Guiding Principles on Human Rights Impact Assessments of Trade and Investment Agreements.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BHR draft treaties;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 International Bar Association’s Model Mining Development Agreement (MMDA)137 requires a Social Impact Assessment and Action Plan</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Good Practice Guide on Indigenous Peoples and Mining (International Council on Mining and Metals); </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Navajo Nation’s Cultural Properties Act, Policy to Protect Traditional Cultural Properties;</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Guidelines for the Treatment of Historic, Modern, and Contemporary Abandoned Sites;</a:t>
            </a:r>
            <a:endParaRPr lang="it-IT"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285750" lvl="0" indent="-285750" algn="just">
              <a:lnSpc>
                <a:spcPct val="150000"/>
              </a:lnSpc>
              <a:buFont typeface="Arial" panose="020B0604020202020204" pitchFamily="34" charset="0"/>
              <a:buChar char="•"/>
            </a:pPr>
            <a:r>
              <a:rPr lang="en-GB" sz="1400" kern="1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Nunavut Impact Review Board’s Proponent’s Guide to Conducting Public Consultation for the NIRB Environmental Assessment Process.</a:t>
            </a:r>
            <a:endParaRPr lang="it-IT" kern="100" dirty="0">
              <a:solidFill>
                <a:srgbClr val="002060"/>
              </a:solidFill>
              <a:effectLst/>
              <a:latin typeface="Times New Roman" panose="02020603050405020304" pitchFamily="18" charset="0"/>
              <a:ea typeface="Calibri" panose="020F0502020204030204" pitchFamily="34" charset="0"/>
            </a:endParaRPr>
          </a:p>
        </p:txBody>
      </p:sp>
      <p:sp>
        <p:nvSpPr>
          <p:cNvPr id="5" name="CasellaDiTesto 4">
            <a:extLst>
              <a:ext uri="{FF2B5EF4-FFF2-40B4-BE49-F238E27FC236}">
                <a16:creationId xmlns:a16="http://schemas.microsoft.com/office/drawing/2014/main" id="{E7AA4AEC-3195-6EF5-1765-35C9BFBC77B7}"/>
              </a:ext>
            </a:extLst>
          </p:cNvPr>
          <p:cNvSpPr txBox="1"/>
          <p:nvPr/>
        </p:nvSpPr>
        <p:spPr>
          <a:xfrm>
            <a:off x="0" y="5894144"/>
            <a:ext cx="12192000" cy="830997"/>
          </a:xfrm>
          <a:prstGeom prst="rect">
            <a:avLst/>
          </a:prstGeom>
          <a:noFill/>
        </p:spPr>
        <p:txBody>
          <a:bodyPr wrap="square">
            <a:spAutoFit/>
          </a:bodyPr>
          <a:lstStyle/>
          <a:p>
            <a:pPr algn="ctr"/>
            <a:r>
              <a:rPr lang="en-GB" sz="1600" dirty="0">
                <a:solidFill>
                  <a:srgbClr val="830D0D"/>
                </a:solidFill>
                <a:effectLst/>
                <a:latin typeface="Times New Roman" panose="02020603050405020304" pitchFamily="18" charset="0"/>
                <a:ea typeface="Calibri" panose="020F0502020204030204" pitchFamily="34" charset="0"/>
              </a:rPr>
              <a:t>Pulp Mills on the River Uruguay (Argentina Uruguay), Judgment, ICJ Reports 2010, par. 204</a:t>
            </a:r>
            <a:r>
              <a:rPr lang="en-GB" sz="1600" dirty="0">
                <a:solidFill>
                  <a:srgbClr val="002060"/>
                </a:solidFill>
                <a:latin typeface="Times New Roman" panose="02020603050405020304" pitchFamily="18" charset="0"/>
                <a:ea typeface="Calibri" panose="020F0502020204030204" pitchFamily="34" charset="0"/>
              </a:rPr>
              <a:t>: “</a:t>
            </a:r>
            <a:r>
              <a:rPr lang="en-GB" sz="1600" i="1" dirty="0">
                <a:solidFill>
                  <a:srgbClr val="002060"/>
                </a:solidFill>
                <a:effectLst/>
                <a:latin typeface="Times New Roman" panose="02020603050405020304" pitchFamily="18" charset="0"/>
                <a:ea typeface="Calibri" panose="020F0502020204030204" pitchFamily="34" charset="0"/>
              </a:rPr>
              <a:t>it may now be considered a requirement under general international law to undertake an environmental impact assessment where there is a risk that the proposed industrial activity may have a significant adverse impact in a transboundary context</a:t>
            </a:r>
            <a:r>
              <a:rPr lang="en-GB" sz="1600" dirty="0">
                <a:solidFill>
                  <a:srgbClr val="002060"/>
                </a:solidFill>
                <a:effectLst/>
                <a:latin typeface="Times New Roman" panose="02020603050405020304" pitchFamily="18" charset="0"/>
                <a:ea typeface="Calibri" panose="020F0502020204030204" pitchFamily="34" charset="0"/>
              </a:rPr>
              <a:t>”.</a:t>
            </a:r>
            <a:endParaRPr lang="en-GB" sz="1600" dirty="0">
              <a:solidFill>
                <a:srgbClr val="002060"/>
              </a:solidFill>
            </a:endParaRPr>
          </a:p>
        </p:txBody>
      </p:sp>
    </p:spTree>
    <p:extLst>
      <p:ext uri="{BB962C8B-B14F-4D97-AF65-F5344CB8AC3E}">
        <p14:creationId xmlns:p14="http://schemas.microsoft.com/office/powerpoint/2010/main" val="311552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1194F6D-B649-A3E0-6B84-A6B72B393E8C}"/>
              </a:ext>
            </a:extLst>
          </p:cNvPr>
          <p:cNvSpPr txBox="1"/>
          <p:nvPr/>
        </p:nvSpPr>
        <p:spPr>
          <a:xfrm>
            <a:off x="0" y="0"/>
            <a:ext cx="12192000" cy="646331"/>
          </a:xfrm>
          <a:prstGeom prst="rect">
            <a:avLst/>
          </a:prstGeom>
          <a:noFill/>
        </p:spPr>
        <p:txBody>
          <a:bodyPr wrap="square" rtlCol="0">
            <a:spAutoFit/>
          </a:bodyPr>
          <a:lstStyle/>
          <a:p>
            <a:pPr algn="ctr"/>
            <a:r>
              <a:rPr lang="en-GB" sz="3600" b="1" dirty="0">
                <a:solidFill>
                  <a:srgbClr val="002060"/>
                </a:solidFill>
              </a:rPr>
              <a:t>THE PROBLEM OF THE SOURCES</a:t>
            </a:r>
          </a:p>
        </p:txBody>
      </p:sp>
      <p:sp>
        <p:nvSpPr>
          <p:cNvPr id="9" name="CasellaDiTesto 8">
            <a:extLst>
              <a:ext uri="{FF2B5EF4-FFF2-40B4-BE49-F238E27FC236}">
                <a16:creationId xmlns:a16="http://schemas.microsoft.com/office/drawing/2014/main" id="{4D9CE0C6-802B-559B-1C9C-B681290CF856}"/>
              </a:ext>
            </a:extLst>
          </p:cNvPr>
          <p:cNvSpPr txBox="1"/>
          <p:nvPr/>
        </p:nvSpPr>
        <p:spPr>
          <a:xfrm>
            <a:off x="817789" y="646331"/>
            <a:ext cx="10556421" cy="6106736"/>
          </a:xfrm>
          <a:prstGeom prst="rect">
            <a:avLst/>
          </a:prstGeom>
          <a:noFill/>
        </p:spPr>
        <p:txBody>
          <a:bodyPr wrap="square">
            <a:spAutoFit/>
          </a:bodyPr>
          <a:lstStyle/>
          <a:p>
            <a:pPr algn="ctr">
              <a:lnSpc>
                <a:spcPct val="150000"/>
              </a:lnSpc>
            </a:pPr>
            <a:r>
              <a:rPr lang="it-IT" sz="2000" b="1" kern="100" dirty="0">
                <a:solidFill>
                  <a:srgbClr val="002060"/>
                </a:solidFill>
                <a:effectLst/>
                <a:ea typeface="Calibri" panose="020F0502020204030204" pitchFamily="34" charset="0"/>
              </a:rPr>
              <a:t>INVESTMENT AGREEMENTS</a:t>
            </a:r>
          </a:p>
          <a:p>
            <a:pPr algn="ctr">
              <a:lnSpc>
                <a:spcPct val="150000"/>
              </a:lnSpc>
            </a:pPr>
            <a:endParaRPr lang="it-IT" sz="2000" kern="100" dirty="0">
              <a:solidFill>
                <a:srgbClr val="002060"/>
              </a:solidFill>
              <a:effectLst/>
              <a:ea typeface="Calibri" panose="020F0502020204030204" pitchFamily="34" charset="0"/>
            </a:endParaRPr>
          </a:p>
          <a:p>
            <a:pPr algn="ctr">
              <a:lnSpc>
                <a:spcPct val="150000"/>
              </a:lnSpc>
            </a:pPr>
            <a:r>
              <a:rPr lang="it-IT" sz="2000" kern="100" dirty="0">
                <a:solidFill>
                  <a:srgbClr val="002060"/>
                </a:solidFill>
                <a:ea typeface="Calibri" panose="020F0502020204030204" pitchFamily="34" charset="0"/>
              </a:rPr>
              <a:t>TODAY </a:t>
            </a:r>
            <a:r>
              <a:rPr lang="it-IT" sz="2000" kern="100" dirty="0">
                <a:solidFill>
                  <a:srgbClr val="002060"/>
                </a:solidFill>
                <a:ea typeface="Calibri" panose="020F0502020204030204" pitchFamily="34" charset="0"/>
                <a:sym typeface="Wingdings" panose="05000000000000000000" pitchFamily="2" charset="2"/>
              </a:rPr>
              <a:t> </a:t>
            </a:r>
            <a:r>
              <a:rPr lang="it-IT" sz="2000" kern="100" dirty="0">
                <a:solidFill>
                  <a:srgbClr val="002060"/>
                </a:solidFill>
                <a:effectLst/>
                <a:ea typeface="Calibri" panose="020F0502020204030204" pitchFamily="34" charset="0"/>
              </a:rPr>
              <a:t>2829 BITs and 435 TIPS</a:t>
            </a:r>
          </a:p>
          <a:p>
            <a:pPr marL="171450" indent="-171450" algn="ctr">
              <a:lnSpc>
                <a:spcPct val="150000"/>
              </a:lnSpc>
              <a:buFont typeface="Arial" panose="020B0604020202020204" pitchFamily="34" charset="0"/>
              <a:buChar char="•"/>
            </a:pPr>
            <a:r>
              <a:rPr lang="it-IT" sz="2000" kern="100" dirty="0">
                <a:solidFill>
                  <a:srgbClr val="FF0000"/>
                </a:solidFill>
                <a:effectLst/>
                <a:ea typeface="Calibri" panose="020F0502020204030204" pitchFamily="34" charset="0"/>
              </a:rPr>
              <a:t>Just 44 of </a:t>
            </a:r>
            <a:r>
              <a:rPr lang="it-IT" sz="2000" kern="100" dirty="0" err="1">
                <a:solidFill>
                  <a:srgbClr val="FF0000"/>
                </a:solidFill>
                <a:effectLst/>
                <a:ea typeface="Calibri" panose="020F0502020204030204" pitchFamily="34" charset="0"/>
              </a:rPr>
              <a:t>them</a:t>
            </a:r>
            <a:r>
              <a:rPr lang="it-IT" sz="2000" kern="100" dirty="0">
                <a:solidFill>
                  <a:srgbClr val="FF0000"/>
                </a:solidFill>
                <a:effectLst/>
                <a:ea typeface="Calibri" panose="020F0502020204030204" pitchFamily="34" charset="0"/>
              </a:rPr>
              <a:t> </a:t>
            </a:r>
            <a:r>
              <a:rPr lang="it-IT" sz="2000" kern="100" dirty="0" err="1">
                <a:solidFill>
                  <a:srgbClr val="FF0000"/>
                </a:solidFill>
                <a:effectLst/>
                <a:ea typeface="Calibri" panose="020F0502020204030204" pitchFamily="34" charset="0"/>
              </a:rPr>
              <a:t>mention</a:t>
            </a:r>
            <a:r>
              <a:rPr lang="it-IT" sz="2000" kern="100" dirty="0">
                <a:solidFill>
                  <a:srgbClr val="FF0000"/>
                </a:solidFill>
                <a:effectLst/>
                <a:ea typeface="Calibri" panose="020F0502020204030204" pitchFamily="34" charset="0"/>
              </a:rPr>
              <a:t> impact </a:t>
            </a:r>
            <a:r>
              <a:rPr lang="it-IT" sz="2000" kern="100" dirty="0" err="1">
                <a:solidFill>
                  <a:srgbClr val="FF0000"/>
                </a:solidFill>
                <a:effectLst/>
                <a:ea typeface="Calibri" panose="020F0502020204030204" pitchFamily="34" charset="0"/>
              </a:rPr>
              <a:t>assessments</a:t>
            </a:r>
            <a:r>
              <a:rPr lang="it-IT" sz="2000" kern="100" dirty="0">
                <a:solidFill>
                  <a:srgbClr val="FF0000"/>
                </a:solidFill>
                <a:effectLst/>
                <a:ea typeface="Calibri" panose="020F0502020204030204" pitchFamily="34" charset="0"/>
              </a:rPr>
              <a:t>.</a:t>
            </a:r>
          </a:p>
          <a:p>
            <a:pPr marL="171450" indent="-171450" algn="ctr">
              <a:lnSpc>
                <a:spcPct val="150000"/>
              </a:lnSpc>
              <a:buFont typeface="Arial" panose="020B0604020202020204" pitchFamily="34" charset="0"/>
              <a:buChar char="•"/>
            </a:pPr>
            <a:r>
              <a:rPr lang="it-IT" sz="2000" kern="100" dirty="0">
                <a:solidFill>
                  <a:srgbClr val="FF0000"/>
                </a:solidFill>
                <a:effectLst/>
                <a:ea typeface="Calibri" panose="020F0502020204030204" pitchFamily="34" charset="0"/>
              </a:rPr>
              <a:t>Just 39 trattati </a:t>
            </a:r>
            <a:r>
              <a:rPr lang="it-IT" sz="2000" kern="100" dirty="0" err="1">
                <a:solidFill>
                  <a:srgbClr val="FF0000"/>
                </a:solidFill>
                <a:effectLst/>
                <a:ea typeface="Calibri" panose="020F0502020204030204" pitchFamily="34" charset="0"/>
              </a:rPr>
              <a:t>mention</a:t>
            </a:r>
            <a:r>
              <a:rPr lang="it-IT" sz="2000" kern="100" dirty="0">
                <a:solidFill>
                  <a:srgbClr val="FF0000"/>
                </a:solidFill>
                <a:effectLst/>
                <a:ea typeface="Calibri" panose="020F0502020204030204" pitchFamily="34" charset="0"/>
              </a:rPr>
              <a:t> environmental impact </a:t>
            </a:r>
            <a:r>
              <a:rPr lang="it-IT" sz="2000" kern="100" dirty="0" err="1">
                <a:solidFill>
                  <a:srgbClr val="FF0000"/>
                </a:solidFill>
                <a:effectLst/>
                <a:ea typeface="Calibri" panose="020F0502020204030204" pitchFamily="34" charset="0"/>
              </a:rPr>
              <a:t>assessments</a:t>
            </a:r>
            <a:r>
              <a:rPr lang="it-IT" sz="2000" kern="100" dirty="0">
                <a:solidFill>
                  <a:srgbClr val="FF0000"/>
                </a:solidFill>
                <a:effectLst/>
                <a:ea typeface="Calibri" panose="020F0502020204030204" pitchFamily="34" charset="0"/>
              </a:rPr>
              <a:t>.</a:t>
            </a:r>
          </a:p>
          <a:p>
            <a:pPr marL="171450" indent="-171450" algn="ctr">
              <a:lnSpc>
                <a:spcPct val="150000"/>
              </a:lnSpc>
              <a:buFont typeface="Arial" panose="020B0604020202020204" pitchFamily="34" charset="0"/>
              <a:buChar char="•"/>
            </a:pPr>
            <a:r>
              <a:rPr lang="it-IT" sz="2000" kern="100" dirty="0" err="1">
                <a:solidFill>
                  <a:srgbClr val="FF0000"/>
                </a:solidFill>
                <a:effectLst/>
                <a:ea typeface="Calibri" panose="020F0502020204030204" pitchFamily="34" charset="0"/>
              </a:rPr>
              <a:t>Only</a:t>
            </a:r>
            <a:r>
              <a:rPr lang="it-IT" sz="2000" kern="100" dirty="0">
                <a:solidFill>
                  <a:srgbClr val="FF0000"/>
                </a:solidFill>
                <a:effectLst/>
                <a:ea typeface="Calibri" panose="020F0502020204030204" pitchFamily="34" charset="0"/>
              </a:rPr>
              <a:t> 3 </a:t>
            </a:r>
            <a:r>
              <a:rPr lang="it-IT" sz="2000" kern="100" dirty="0" err="1">
                <a:solidFill>
                  <a:srgbClr val="FF0000"/>
                </a:solidFill>
                <a:effectLst/>
                <a:ea typeface="Calibri" panose="020F0502020204030204" pitchFamily="34" charset="0"/>
              </a:rPr>
              <a:t>mention</a:t>
            </a:r>
            <a:r>
              <a:rPr lang="it-IT" sz="2000" kern="100" dirty="0">
                <a:solidFill>
                  <a:srgbClr val="FF0000"/>
                </a:solidFill>
                <a:effectLst/>
                <a:ea typeface="Calibri" panose="020F0502020204030204" pitchFamily="34" charset="0"/>
              </a:rPr>
              <a:t> social impact </a:t>
            </a:r>
            <a:r>
              <a:rPr lang="it-IT" sz="2000" kern="100" dirty="0" err="1">
                <a:solidFill>
                  <a:srgbClr val="FF0000"/>
                </a:solidFill>
                <a:effectLst/>
                <a:ea typeface="Calibri" panose="020F0502020204030204" pitchFamily="34" charset="0"/>
              </a:rPr>
              <a:t>assessments</a:t>
            </a:r>
            <a:r>
              <a:rPr lang="it-IT" sz="2000" kern="100" dirty="0">
                <a:solidFill>
                  <a:srgbClr val="FF0000"/>
                </a:solidFill>
                <a:effectLst/>
                <a:ea typeface="Calibri" panose="020F0502020204030204" pitchFamily="34" charset="0"/>
              </a:rPr>
              <a:t>.</a:t>
            </a:r>
          </a:p>
          <a:p>
            <a:pPr algn="just">
              <a:lnSpc>
                <a:spcPct val="150000"/>
              </a:lnSpc>
            </a:pPr>
            <a:r>
              <a:rPr lang="it-IT" sz="1600" kern="100" dirty="0">
                <a:solidFill>
                  <a:srgbClr val="002060"/>
                </a:solidFill>
                <a:effectLst/>
                <a:ea typeface="Calibri" panose="020F0502020204030204" pitchFamily="34" charset="0"/>
              </a:rPr>
              <a:t> </a:t>
            </a:r>
          </a:p>
          <a:p>
            <a:pPr algn="just">
              <a:lnSpc>
                <a:spcPct val="150000"/>
              </a:lnSpc>
            </a:pPr>
            <a:r>
              <a:rPr lang="it-IT" sz="1400" kern="100" dirty="0">
                <a:solidFill>
                  <a:srgbClr val="002060"/>
                </a:solidFill>
                <a:effectLst/>
                <a:ea typeface="Calibri" panose="020F0502020204030204" pitchFamily="34" charset="0"/>
              </a:rPr>
              <a:t>EXAMPLES:</a:t>
            </a: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Canada model BIT 2004 art. 19. </a:t>
            </a:r>
            <a:endParaRPr lang="it-IT" sz="1400" kern="100" dirty="0">
              <a:solidFill>
                <a:srgbClr val="002060"/>
              </a:solidFill>
              <a:effectLst/>
              <a:ea typeface="Calibri" panose="020F0502020204030204" pitchFamily="34" charset="0"/>
            </a:endParaRP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Pan African Investment Code (PAIC) and the Southern African Development Community (SADC) Model BIT call for environmental impact assessments. SADC Model BIT</a:t>
            </a:r>
            <a:endParaRPr lang="it-IT" sz="1400" kern="100" dirty="0">
              <a:solidFill>
                <a:srgbClr val="002060"/>
              </a:solidFill>
              <a:effectLst/>
              <a:ea typeface="Calibri" panose="020F0502020204030204" pitchFamily="34" charset="0"/>
            </a:endParaRP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ECT, art. 19. </a:t>
            </a:r>
            <a:r>
              <a:rPr lang="en-GB" sz="1400" kern="100" dirty="0" err="1">
                <a:solidFill>
                  <a:srgbClr val="002060"/>
                </a:solidFill>
                <a:ea typeface="Calibri" panose="020F0502020204030204" pitchFamily="34" charset="0"/>
              </a:rPr>
              <a:t>Però</a:t>
            </a:r>
            <a:r>
              <a:rPr lang="en-GB" sz="1400" kern="100" dirty="0">
                <a:solidFill>
                  <a:srgbClr val="002060"/>
                </a:solidFill>
                <a:ea typeface="Calibri" panose="020F0502020204030204" pitchFamily="34" charset="0"/>
              </a:rPr>
              <a:t> </a:t>
            </a:r>
            <a:r>
              <a:rPr lang="en-GB" sz="1400" kern="100" dirty="0">
                <a:solidFill>
                  <a:srgbClr val="002060"/>
                </a:solidFill>
                <a:ea typeface="Calibri" panose="020F0502020204030204" pitchFamily="34" charset="0"/>
                <a:sym typeface="Wingdings" panose="05000000000000000000" pitchFamily="2" charset="2"/>
              </a:rPr>
              <a:t> </a:t>
            </a:r>
            <a:r>
              <a:rPr lang="en-GB" sz="1400" kern="100" dirty="0" err="1">
                <a:solidFill>
                  <a:srgbClr val="002060"/>
                </a:solidFill>
                <a:effectLst/>
                <a:ea typeface="Calibri" panose="020F0502020204030204" pitchFamily="34" charset="0"/>
              </a:rPr>
              <a:t>norma</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fuori</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dalla</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parte</a:t>
            </a:r>
            <a:r>
              <a:rPr lang="en-GB" sz="1400" kern="100" dirty="0">
                <a:solidFill>
                  <a:srgbClr val="002060"/>
                </a:solidFill>
                <a:effectLst/>
                <a:ea typeface="Calibri" panose="020F0502020204030204" pitchFamily="34" charset="0"/>
              </a:rPr>
              <a:t> dedicate </a:t>
            </a:r>
            <a:r>
              <a:rPr lang="en-GB" sz="1400" kern="100" dirty="0" err="1">
                <a:solidFill>
                  <a:srgbClr val="002060"/>
                </a:solidFill>
                <a:effectLst/>
                <a:ea typeface="Calibri" panose="020F0502020204030204" pitchFamily="34" charset="0"/>
              </a:rPr>
              <a:t>agli</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investimenti</a:t>
            </a:r>
            <a:r>
              <a:rPr lang="en-GB" sz="1400" kern="100" dirty="0">
                <a:solidFill>
                  <a:srgbClr val="002060"/>
                </a:solidFill>
                <a:ea typeface="Calibri" panose="020F0502020204030204" pitchFamily="34" charset="0"/>
              </a:rPr>
              <a:t> e </a:t>
            </a:r>
            <a:r>
              <a:rPr lang="en-GB" sz="1400" kern="100" dirty="0">
                <a:solidFill>
                  <a:srgbClr val="002060"/>
                </a:solidFill>
                <a:effectLst/>
                <a:ea typeface="Calibri" panose="020F0502020204030204" pitchFamily="34" charset="0"/>
              </a:rPr>
              <a:t>la </a:t>
            </a:r>
            <a:r>
              <a:rPr lang="en-GB" sz="1400" kern="100" dirty="0" err="1">
                <a:solidFill>
                  <a:srgbClr val="002060"/>
                </a:solidFill>
                <a:effectLst/>
                <a:ea typeface="Calibri" panose="020F0502020204030204" pitchFamily="34" charset="0"/>
              </a:rPr>
              <a:t>previsione</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si</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applica</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agli</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Stati</a:t>
            </a:r>
            <a:r>
              <a:rPr lang="en-GB" sz="1400" kern="100" dirty="0">
                <a:solidFill>
                  <a:srgbClr val="002060"/>
                </a:solidFill>
                <a:effectLst/>
                <a:ea typeface="Calibri" panose="020F0502020204030204" pitchFamily="34" charset="0"/>
              </a:rPr>
              <a:t>, non </a:t>
            </a:r>
            <a:r>
              <a:rPr lang="en-GB" sz="1400" kern="100" dirty="0" err="1">
                <a:solidFill>
                  <a:srgbClr val="002060"/>
                </a:solidFill>
                <a:effectLst/>
                <a:ea typeface="Calibri" panose="020F0502020204030204" pitchFamily="34" charset="0"/>
              </a:rPr>
              <a:t>direttamente</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agli</a:t>
            </a:r>
            <a:r>
              <a:rPr lang="en-GB" sz="1400" kern="100" dirty="0">
                <a:solidFill>
                  <a:srgbClr val="002060"/>
                </a:solidFill>
                <a:effectLst/>
                <a:ea typeface="Calibri" panose="020F0502020204030204" pitchFamily="34" charset="0"/>
              </a:rPr>
              <a:t> </a:t>
            </a:r>
            <a:r>
              <a:rPr lang="en-GB" sz="1400" kern="100" dirty="0" err="1">
                <a:solidFill>
                  <a:srgbClr val="002060"/>
                </a:solidFill>
                <a:effectLst/>
                <a:ea typeface="Calibri" panose="020F0502020204030204" pitchFamily="34" charset="0"/>
              </a:rPr>
              <a:t>investitori</a:t>
            </a:r>
            <a:endParaRPr lang="it-IT" sz="1400" kern="100" dirty="0">
              <a:solidFill>
                <a:srgbClr val="002060"/>
              </a:solidFill>
              <a:effectLst/>
              <a:ea typeface="Calibri" panose="020F0502020204030204" pitchFamily="34" charset="0"/>
            </a:endParaRP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SADC Model Bilateral Investment Treaty 2012, art. 13. </a:t>
            </a:r>
            <a:r>
              <a:rPr lang="it-IT" sz="1400" kern="100" dirty="0">
                <a:solidFill>
                  <a:srgbClr val="002060"/>
                </a:solidFill>
                <a:effectLst/>
                <a:ea typeface="Calibri" panose="020F0502020204030204" pitchFamily="34" charset="0"/>
              </a:rPr>
              <a:t>Obbligo per investitori di EIA per investimenti sensibili</a:t>
            </a: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IISD Model International Agreement on Investment for Sustainable Development</a:t>
            </a:r>
            <a:endParaRPr lang="it-IT" sz="1400" kern="100" dirty="0">
              <a:solidFill>
                <a:srgbClr val="002060"/>
              </a:solidFill>
              <a:effectLst/>
              <a:ea typeface="Calibri" panose="020F0502020204030204" pitchFamily="34" charset="0"/>
            </a:endParaRPr>
          </a:p>
          <a:p>
            <a:pPr marL="342900" lvl="0" indent="-342900" algn="just">
              <a:lnSpc>
                <a:spcPct val="150000"/>
              </a:lnSpc>
              <a:buFont typeface="Times New Roman" panose="02020603050405020304" pitchFamily="18" charset="0"/>
              <a:buChar char="-"/>
            </a:pPr>
            <a:r>
              <a:rPr lang="en-GB" sz="1400" kern="100" dirty="0">
                <a:solidFill>
                  <a:srgbClr val="002060"/>
                </a:solidFill>
                <a:effectLst/>
                <a:ea typeface="Calibri" panose="020F0502020204030204" pitchFamily="34" charset="0"/>
              </a:rPr>
              <a:t>PAIC </a:t>
            </a:r>
            <a:endParaRPr lang="it-IT" sz="1400" kern="100" dirty="0">
              <a:solidFill>
                <a:srgbClr val="002060"/>
              </a:solidFill>
              <a:effectLst/>
              <a:ea typeface="Calibri" panose="020F0502020204030204" pitchFamily="34" charset="0"/>
            </a:endParaRPr>
          </a:p>
          <a:p>
            <a:pPr marL="342900" lvl="0" indent="-342900" algn="just">
              <a:lnSpc>
                <a:spcPct val="150000"/>
              </a:lnSpc>
              <a:buFont typeface="Times New Roman" panose="02020603050405020304" pitchFamily="18" charset="0"/>
              <a:buChar char="-"/>
            </a:pPr>
            <a:r>
              <a:rPr lang="it-IT" sz="1400" kern="100" dirty="0">
                <a:solidFill>
                  <a:srgbClr val="002060"/>
                </a:solidFill>
                <a:effectLst/>
                <a:ea typeface="Calibri" panose="020F0502020204030204" pitchFamily="34" charset="0"/>
              </a:rPr>
              <a:t>Marocco Nigeria art.14 BIT </a:t>
            </a:r>
            <a:r>
              <a:rPr lang="it-IT" sz="1400" kern="100" dirty="0">
                <a:effectLst/>
                <a:ea typeface="Calibri" panose="020F0502020204030204" pitchFamily="34" charset="0"/>
              </a:rPr>
              <a:t> </a:t>
            </a:r>
            <a:endParaRPr lang="it-IT" sz="1500" kern="100" dirty="0">
              <a:effectLst/>
              <a:ea typeface="Calibri" panose="020F0502020204030204" pitchFamily="34" charset="0"/>
            </a:endParaRPr>
          </a:p>
        </p:txBody>
      </p:sp>
    </p:spTree>
    <p:extLst>
      <p:ext uri="{BB962C8B-B14F-4D97-AF65-F5344CB8AC3E}">
        <p14:creationId xmlns:p14="http://schemas.microsoft.com/office/powerpoint/2010/main" val="16986237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TM04033921[[fn=Damascato]]</Template>
  <TotalTime>13745</TotalTime>
  <Words>1393</Words>
  <Application>Microsoft Office PowerPoint</Application>
  <PresentationFormat>Widescreen</PresentationFormat>
  <Paragraphs>133</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Mirko Camanna</dc:creator>
  <cp:lastModifiedBy>Mirko Camanna</cp:lastModifiedBy>
  <cp:revision>14</cp:revision>
  <dcterms:created xsi:type="dcterms:W3CDTF">2023-06-06T13:43:47Z</dcterms:created>
  <dcterms:modified xsi:type="dcterms:W3CDTF">2023-07-03T06:56:29Z</dcterms:modified>
</cp:coreProperties>
</file>